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77" r:id="rId9"/>
    <p:sldId id="261" r:id="rId10"/>
    <p:sldId id="273" r:id="rId11"/>
    <p:sldId id="262" r:id="rId12"/>
    <p:sldId id="263" r:id="rId13"/>
    <p:sldId id="264" r:id="rId14"/>
    <p:sldId id="265" r:id="rId15"/>
    <p:sldId id="267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06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580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01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145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52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06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89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79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26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49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63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7122-A68C-4CAC-B359-0915EEDB8AA4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E9CFD-E502-48A0-902A-E366BD36714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944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akonyiann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/>
              <a:t>Digitális világban digitális gyerekek?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100" b="1" dirty="0" smtClean="0"/>
              <a:t>Általános pedagógiai elemzés</a:t>
            </a:r>
            <a:endParaRPr lang="hu-HU" sz="31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Dr. Bakonyi Anna</a:t>
            </a:r>
          </a:p>
          <a:p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b="1" dirty="0" smtClean="0">
                <a:solidFill>
                  <a:schemeClr val="tx1"/>
                </a:solidFill>
              </a:rPr>
              <a:t>Konferencia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2018-04-19</a:t>
            </a:r>
          </a:p>
          <a:p>
            <a:r>
              <a:rPr lang="hu-HU" sz="1200" b="1" dirty="0" smtClean="0">
                <a:solidFill>
                  <a:schemeClr val="tx1"/>
                </a:solidFill>
              </a:rPr>
              <a:t>A prezentáció a szerző szellemi terméke</a:t>
            </a:r>
            <a:endParaRPr lang="hu-H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6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Új szervezési modell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kora gyerekkori megalapozás szükségessége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Megváltozik a tanulási-tanítási tér 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Egyéni és kiscsoportos utak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Egyéni és kiscsoportos időkeretek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Kollaboráció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készségek fontosabbak, a tudás is bizonyos készségektől függ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érdeklődés 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nyitottság, ötletgazdagság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feltárás 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hozzáférés, információkeresés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a tudáshoz szükséges eszközhasználat 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Rezilencia megalapozása (akarat és képesség az LLL felé)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8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játék, a fejlesztőjáték és a  tanulás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 smtClean="0">
                <a:cs typeface="Arial" panose="020B0604020202020204" pitchFamily="34" charset="0"/>
              </a:rPr>
              <a:t>Szabadjáték</a:t>
            </a:r>
          </a:p>
          <a:p>
            <a:pPr marL="0" indent="0">
              <a:buNone/>
            </a:pPr>
            <a:endParaRPr lang="hu-HU" sz="2400" b="1" dirty="0" smtClean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Önmagáért van, nincs célja, „csak” eredményei – önfejlesztő hatásmechanizmus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A gyermek önmagát motiválja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Bármiből  bármi lehet, az eszközök szabad felhasználása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Szimbolizálás az eszközökkel, térrel, idővel,  metakommunikációval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Cselekvő, aktív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Egyéni, vagy kiscsoportos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Eredmények nyomon követése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200" b="1" dirty="0" smtClean="0">
                <a:cs typeface="Arial" panose="020B0604020202020204" pitchFamily="34" charset="0"/>
              </a:rPr>
              <a:t>Fejlesztőjáték, tanulás</a:t>
            </a:r>
          </a:p>
          <a:p>
            <a:pPr marL="0" indent="0">
              <a:buNone/>
            </a:pPr>
            <a:endParaRPr lang="hu-HU" b="1" dirty="0" smtClean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Célja a részfunkciók fejlesztése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A pedagógus motivál 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Eszközei célorientáltak, lehet játékszer is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Idejét a pedagógus szabja meg, időtartama függ a  gyerek aktuális állapotától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Cselekvő, aktív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Egyéni, vagy kiscsoportos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cs typeface="Arial" panose="020B0604020202020204" pitchFamily="34" charset="0"/>
              </a:rPr>
              <a:t>Eredmények mérése- standard</a:t>
            </a:r>
          </a:p>
          <a:p>
            <a:pPr>
              <a:lnSpc>
                <a:spcPct val="12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662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Megfigyelés, értékelés, meritokrácia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Verbális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képességek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Mozgásos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képességek (kis-nagy)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Értelmi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képességek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3400" dirty="0" smtClean="0">
                <a:latin typeface="Arial" charset="0"/>
                <a:cs typeface="Arial" charset="0"/>
              </a:rPr>
              <a:t>            - érzékszervi (percepció) szinten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3400" dirty="0" smtClean="0">
                <a:latin typeface="Arial" charset="0"/>
                <a:cs typeface="Arial" charset="0"/>
              </a:rPr>
              <a:t>            - és a kognitív képességek szintjén (problémamegoldás stb.)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Megfigyelőképesség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Emlékezet és felidézés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képessége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Tájékozottsági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szint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Feladattudat és feladattartás </a:t>
            </a:r>
            <a:r>
              <a:rPr lang="hu-HU" altLang="hu-HU" sz="3400" dirty="0" smtClean="0">
                <a:latin typeface="Arial" charset="0"/>
                <a:cs typeface="Arial" charset="0"/>
              </a:rPr>
              <a:t>mélysége, tartóssága, iránya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Elmélyültség, kitartás, akarati élet </a:t>
            </a:r>
            <a:r>
              <a:rPr lang="hu-HU" altLang="hu-HU" sz="3400" dirty="0" smtClean="0">
                <a:latin typeface="Arial" charset="0"/>
                <a:cs typeface="Arial" charset="0"/>
              </a:rPr>
              <a:t>tartóssága, iránya</a:t>
            </a:r>
          </a:p>
          <a:p>
            <a:pPr>
              <a:lnSpc>
                <a:spcPct val="120000"/>
              </a:lnSpc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Szocializáció</a:t>
            </a:r>
            <a:r>
              <a:rPr lang="hu-HU" altLang="hu-HU" sz="3400" dirty="0" smtClean="0">
                <a:latin typeface="Arial" charset="0"/>
                <a:cs typeface="Arial" charset="0"/>
              </a:rPr>
              <a:t>s képességek és a szociális helyzet</a:t>
            </a:r>
          </a:p>
          <a:p>
            <a:pPr marL="0" indent="0">
              <a:lnSpc>
                <a:spcPct val="120000"/>
              </a:lnSpc>
              <a:buNone/>
            </a:pPr>
            <a:endParaRPr lang="hu-HU" altLang="hu-HU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buNone/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Nyomon követés:</a:t>
            </a:r>
            <a:r>
              <a:rPr lang="hu-HU" altLang="hu-HU" sz="3400" dirty="0" smtClean="0">
                <a:latin typeface="Arial" charset="0"/>
                <a:cs typeface="Arial" charset="0"/>
              </a:rPr>
              <a:t> természetes helyzetben, a fejlődést figyeli     </a:t>
            </a:r>
            <a:r>
              <a:rPr lang="hu-HU" altLang="hu-HU" sz="3400" b="1" dirty="0" smtClean="0">
                <a:latin typeface="Arial" charset="0"/>
                <a:cs typeface="Arial" charset="0"/>
              </a:rPr>
              <a:t>IKT segítségével IS</a:t>
            </a:r>
          </a:p>
          <a:p>
            <a:pPr>
              <a:lnSpc>
                <a:spcPct val="120000"/>
              </a:lnSpc>
              <a:buNone/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Mérés</a:t>
            </a:r>
            <a:r>
              <a:rPr lang="hu-HU" altLang="hu-HU" sz="3400" dirty="0" smtClean="0">
                <a:latin typeface="Arial" charset="0"/>
                <a:cs typeface="Arial" charset="0"/>
              </a:rPr>
              <a:t>: standardizált, az átlaghoz viszonyít                                  </a:t>
            </a:r>
            <a:r>
              <a:rPr lang="hu-HU" altLang="hu-HU" sz="3400" b="1" dirty="0" smtClean="0">
                <a:latin typeface="Arial" charset="0"/>
                <a:cs typeface="Arial" charset="0"/>
              </a:rPr>
              <a:t>IKT segítségével IS</a:t>
            </a:r>
          </a:p>
          <a:p>
            <a:pPr>
              <a:lnSpc>
                <a:spcPct val="120000"/>
              </a:lnSpc>
              <a:buNone/>
            </a:pPr>
            <a:r>
              <a:rPr lang="hu-HU" altLang="hu-HU" sz="3400" b="1" dirty="0" smtClean="0">
                <a:latin typeface="Arial" charset="0"/>
                <a:cs typeface="Arial" charset="0"/>
              </a:rPr>
              <a:t>Meritokrácia:  </a:t>
            </a:r>
            <a:r>
              <a:rPr lang="hu-HU" altLang="hu-HU" sz="3400" dirty="0" smtClean="0">
                <a:latin typeface="Arial" charset="0"/>
                <a:cs typeface="Arial" charset="0"/>
              </a:rPr>
              <a:t>a kisgyermekkor és a teljesítmény sajátossága – </a:t>
            </a:r>
            <a:r>
              <a:rPr lang="hu-HU" altLang="hu-HU" sz="3400" b="1" dirty="0" smtClean="0">
                <a:latin typeface="Arial" charset="0"/>
                <a:cs typeface="Arial" charset="0"/>
              </a:rPr>
              <a:t>az IKT világában IS</a:t>
            </a:r>
            <a:endParaRPr lang="hu-HU" altLang="hu-HU" sz="34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759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Mindenki …”más”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sz="3300" b="1" dirty="0" smtClean="0"/>
              <a:t>Az IKT </a:t>
            </a:r>
            <a:r>
              <a:rPr lang="hu-HU" sz="3300" dirty="0" smtClean="0"/>
              <a:t>világa</a:t>
            </a:r>
            <a:r>
              <a:rPr lang="hu-HU" sz="3300" b="1" dirty="0" smtClean="0"/>
              <a:t> Mindenkire </a:t>
            </a:r>
            <a:r>
              <a:rPr lang="hu-HU" sz="3300" dirty="0" smtClean="0"/>
              <a:t>érvényes</a:t>
            </a:r>
            <a:r>
              <a:rPr lang="hu-HU" sz="3300" b="1" dirty="0" smtClean="0"/>
              <a:t>, </a:t>
            </a:r>
            <a:r>
              <a:rPr lang="hu-HU" sz="3300" dirty="0" smtClean="0"/>
              <a:t>mindenki</a:t>
            </a:r>
            <a:r>
              <a:rPr lang="hu-HU" sz="3300" b="1" dirty="0" smtClean="0"/>
              <a:t> Most </a:t>
            </a:r>
            <a:r>
              <a:rPr lang="hu-HU" sz="3300" dirty="0" smtClean="0"/>
              <a:t>él</a:t>
            </a:r>
          </a:p>
          <a:p>
            <a:r>
              <a:rPr lang="hu-HU" sz="3300" b="1" dirty="0" smtClean="0"/>
              <a:t>kiemelt figyelmet igénylő gyermek, tanuló</a:t>
            </a:r>
            <a:r>
              <a:rPr lang="hu-HU" sz="3300" dirty="0" smtClean="0"/>
              <a:t>:</a:t>
            </a:r>
          </a:p>
          <a:p>
            <a:pPr marL="0" indent="0">
              <a:buNone/>
            </a:pPr>
            <a:r>
              <a:rPr lang="hu-HU" sz="3300" i="1" dirty="0" smtClean="0"/>
              <a:t>a) </a:t>
            </a:r>
            <a:r>
              <a:rPr lang="hu-HU" sz="3300" u="sng" dirty="0" smtClean="0"/>
              <a:t>különleges bánásmódot igénylő gyermek, tanuló</a:t>
            </a:r>
            <a:r>
              <a:rPr lang="hu-HU" sz="3300" dirty="0" smtClean="0"/>
              <a:t>:</a:t>
            </a:r>
          </a:p>
          <a:p>
            <a:pPr marL="0" indent="0">
              <a:buNone/>
            </a:pPr>
            <a:r>
              <a:rPr lang="hu-HU" sz="3300" i="1" dirty="0" smtClean="0"/>
              <a:t>aa) </a:t>
            </a:r>
            <a:r>
              <a:rPr lang="hu-HU" sz="3300" dirty="0" smtClean="0"/>
              <a:t>sajátos nevelési igényű gyermek, tanuló,</a:t>
            </a:r>
          </a:p>
          <a:p>
            <a:pPr marL="0" indent="0">
              <a:buNone/>
            </a:pPr>
            <a:r>
              <a:rPr lang="hu-HU" sz="3300" i="1" dirty="0" smtClean="0"/>
              <a:t>ab) </a:t>
            </a:r>
            <a:r>
              <a:rPr lang="hu-HU" sz="3300" dirty="0" smtClean="0"/>
              <a:t>beilleszkedési, tanulási, magatartási nehézséggel küzdő gyermek, tanuló,</a:t>
            </a:r>
          </a:p>
          <a:p>
            <a:pPr marL="0" indent="0">
              <a:buNone/>
            </a:pPr>
            <a:r>
              <a:rPr lang="hu-HU" sz="3300" i="1" dirty="0" smtClean="0"/>
              <a:t>ac) </a:t>
            </a:r>
            <a:r>
              <a:rPr lang="hu-HU" sz="3300" dirty="0" smtClean="0"/>
              <a:t>kiemelten tehetséges gyermek, tanuló,</a:t>
            </a:r>
          </a:p>
          <a:p>
            <a:pPr marL="0" indent="0">
              <a:buNone/>
            </a:pPr>
            <a:r>
              <a:rPr lang="hu-HU" sz="3300" i="1" dirty="0" smtClean="0"/>
              <a:t>b) </a:t>
            </a:r>
            <a:r>
              <a:rPr lang="hu-HU" sz="3300" u="sng" dirty="0" smtClean="0"/>
              <a:t>hátrányos és halmozottan hátrányos helyzetű gyermek, tanuló</a:t>
            </a:r>
            <a:endParaRPr lang="hu-HU" sz="3300" u="sng" dirty="0"/>
          </a:p>
          <a:p>
            <a:r>
              <a:rPr lang="hu-HU" sz="3300" b="1" dirty="0" smtClean="0"/>
              <a:t>És: </a:t>
            </a:r>
            <a:r>
              <a:rPr lang="hu-HU" sz="3300" dirty="0" smtClean="0"/>
              <a:t>az „átlagos” </a:t>
            </a:r>
            <a:r>
              <a:rPr lang="hu-HU" sz="3300" b="1" u="sng" dirty="0" smtClean="0"/>
              <a:t>neurotipikus</a:t>
            </a:r>
            <a:r>
              <a:rPr lang="hu-HU" sz="3300" u="sng" dirty="0" smtClean="0"/>
              <a:t> gyerekek </a:t>
            </a:r>
          </a:p>
          <a:p>
            <a:endParaRPr lang="hu-HU" sz="3300" u="sng" dirty="0" smtClean="0"/>
          </a:p>
          <a:p>
            <a:r>
              <a:rPr lang="hu-HU" sz="3600" b="1" dirty="0" smtClean="0"/>
              <a:t>inklúzió= szemlélet</a:t>
            </a:r>
          </a:p>
          <a:p>
            <a:r>
              <a:rPr lang="hu-HU" sz="3600" b="1" dirty="0" smtClean="0"/>
              <a:t>differenciálás= módszer</a:t>
            </a:r>
          </a:p>
          <a:p>
            <a:r>
              <a:rPr lang="hu-HU" sz="3600" b="1" dirty="0" smtClean="0"/>
              <a:t>integráció= helyzet</a:t>
            </a:r>
          </a:p>
          <a:p>
            <a:endParaRPr lang="hu-HU" sz="3600" b="1" dirty="0" smtClean="0"/>
          </a:p>
          <a:p>
            <a:r>
              <a:rPr lang="hu-HU" sz="3600" b="1" dirty="0" smtClean="0"/>
              <a:t>A diverzitás mint érték</a:t>
            </a:r>
            <a:endParaRPr lang="hu-HU" sz="3600" dirty="0" smtClean="0"/>
          </a:p>
          <a:p>
            <a:r>
              <a:rPr lang="hu-HU" sz="3600" b="1" dirty="0" smtClean="0"/>
              <a:t>Esélyegyenlőség – különböző feltételek teremtése ---- az IKT által IS</a:t>
            </a:r>
          </a:p>
          <a:p>
            <a:endParaRPr lang="hu-HU" sz="3600" dirty="0" smtClean="0"/>
          </a:p>
          <a:p>
            <a:pPr marL="0" indent="0">
              <a:buNone/>
            </a:pPr>
            <a:endParaRPr lang="hu-HU" sz="2600" u="sng" dirty="0" smtClean="0"/>
          </a:p>
          <a:p>
            <a:endParaRPr lang="hu-HU" sz="26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2387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Az új pedagógiai kontextus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 smtClean="0"/>
              <a:t>Más struktúra -  az óvodában nem kell megtanítani, „csak” használni! </a:t>
            </a:r>
          </a:p>
          <a:p>
            <a:r>
              <a:rPr lang="hu-HU" sz="2000" dirty="0" smtClean="0"/>
              <a:t>Bátorság, kezdeményezőkészség</a:t>
            </a:r>
          </a:p>
          <a:p>
            <a:r>
              <a:rPr lang="hu-HU" sz="2000" dirty="0" smtClean="0"/>
              <a:t>A kapcsolatok egy időben zajlanak a virtuális  és a valóságos térben</a:t>
            </a:r>
          </a:p>
          <a:p>
            <a:r>
              <a:rPr lang="hu-HU" sz="2000" dirty="0" smtClean="0"/>
              <a:t>Az információk sokasága áramlik: lépéstartás és szelektálás egyszerre</a:t>
            </a:r>
          </a:p>
          <a:p>
            <a:r>
              <a:rPr lang="hu-HU" sz="2000" dirty="0" smtClean="0"/>
              <a:t>Multitasking</a:t>
            </a:r>
          </a:p>
          <a:p>
            <a:r>
              <a:rPr lang="hu-HU" sz="2000" dirty="0" smtClean="0"/>
              <a:t>Esélyegyenlőség a virtuális térben</a:t>
            </a:r>
          </a:p>
          <a:p>
            <a:r>
              <a:rPr lang="hu-HU" sz="2000" dirty="0" smtClean="0"/>
              <a:t>Team, együttműködés, konnektív információ szerzés és megosztás</a:t>
            </a:r>
          </a:p>
          <a:p>
            <a:r>
              <a:rPr lang="hu-HU" sz="2000" dirty="0" smtClean="0"/>
              <a:t>Hálózatban létezés, mint a  XXI. századi létforma sajátossága</a:t>
            </a:r>
          </a:p>
          <a:p>
            <a:r>
              <a:rPr lang="hu-HU" sz="2000" dirty="0" smtClean="0"/>
              <a:t>Interaktivitás, minden fél részéről</a:t>
            </a:r>
          </a:p>
          <a:p>
            <a:r>
              <a:rPr lang="hu-HU" sz="2000" dirty="0" smtClean="0"/>
              <a:t>Rezilencia igénye és képessége</a:t>
            </a:r>
          </a:p>
          <a:p>
            <a:r>
              <a:rPr lang="hu-HU" sz="2000" dirty="0" smtClean="0"/>
              <a:t>Folyamatos  visszacsatolás- reflexió-önreflexió</a:t>
            </a:r>
          </a:p>
          <a:p>
            <a:r>
              <a:rPr lang="hu-HU" sz="2000" dirty="0" smtClean="0"/>
              <a:t>Több érzékszervre hatás egyszerre</a:t>
            </a:r>
          </a:p>
          <a:p>
            <a:r>
              <a:rPr lang="hu-HU" sz="2000" dirty="0" smtClean="0"/>
              <a:t>Nyelvi leleményesség (és veszélyei)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121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kor kulturális elemeinek jellemzői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/>
              <a:t>A fejlődés lehetőségei:</a:t>
            </a:r>
          </a:p>
          <a:p>
            <a:pPr marL="0" indent="0">
              <a:buNone/>
            </a:pPr>
            <a:endParaRPr lang="hu-HU" sz="2000" b="1" dirty="0" smtClean="0"/>
          </a:p>
          <a:p>
            <a:r>
              <a:rPr lang="hu-HU" sz="2000" dirty="0" smtClean="0"/>
              <a:t>Szabadidő eltöltése</a:t>
            </a:r>
          </a:p>
          <a:p>
            <a:r>
              <a:rPr lang="hu-HU" sz="2000" dirty="0" smtClean="0"/>
              <a:t>Sajátélmény, szabadság, kreativitás, ügyesség, sokféleség </a:t>
            </a:r>
          </a:p>
          <a:p>
            <a:r>
              <a:rPr lang="hu-HU" sz="2000" dirty="0" smtClean="0"/>
              <a:t>Kognitív funkciók fejlesztése: tájékozódás, tudás, gondolkodás, memória</a:t>
            </a:r>
          </a:p>
          <a:p>
            <a:r>
              <a:rPr lang="hu-HU" sz="2000" dirty="0" smtClean="0"/>
              <a:t>Pszichikus funkciók:  koncentráció, feladattartás, érzékszervek </a:t>
            </a:r>
          </a:p>
          <a:p>
            <a:r>
              <a:rPr lang="hu-HU" sz="2000" dirty="0" smtClean="0"/>
              <a:t>Konnektív együttlét és  tanulás  </a:t>
            </a:r>
          </a:p>
          <a:p>
            <a:r>
              <a:rPr lang="hu-HU" sz="2000" dirty="0" smtClean="0"/>
              <a:t>Adaptivitás </a:t>
            </a:r>
          </a:p>
          <a:p>
            <a:r>
              <a:rPr lang="hu-HU" sz="2000" dirty="0" smtClean="0"/>
              <a:t>Érettség és tudásvizsgálat: ellenőrzés, egymás ellenőrzése, önellenőrzés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705250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Közösen a szülőkkel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smtClean="0"/>
              <a:t>Előkészítés és szabályozás otthon:</a:t>
            </a:r>
          </a:p>
          <a:p>
            <a:pPr marL="0" indent="0">
              <a:buNone/>
            </a:pPr>
            <a:endParaRPr lang="hu-HU" sz="2000" b="1" dirty="0"/>
          </a:p>
          <a:p>
            <a:r>
              <a:rPr lang="hu-HU" sz="2000" dirty="0" smtClean="0"/>
              <a:t>Előszűrés</a:t>
            </a:r>
          </a:p>
          <a:p>
            <a:r>
              <a:rPr lang="hu-HU" sz="2000" dirty="0" smtClean="0"/>
              <a:t>Hol vannak gépek, eszközök otthon</a:t>
            </a:r>
          </a:p>
          <a:p>
            <a:r>
              <a:rPr lang="hu-HU" sz="2000" dirty="0" smtClean="0"/>
              <a:t>Milyen eszközök lehetnek</a:t>
            </a:r>
          </a:p>
          <a:p>
            <a:r>
              <a:rPr lang="hu-HU" sz="2000" dirty="0" smtClean="0"/>
              <a:t>Mit, miért, kinek, kivel, hogyan, mennyit, mikor, hol </a:t>
            </a:r>
          </a:p>
          <a:p>
            <a:r>
              <a:rPr lang="hu-HU" sz="2000" dirty="0" smtClean="0"/>
              <a:t>Biztonság 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91206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területek az óvodában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6600" b="1" dirty="0" smtClean="0"/>
              <a:t>Mit, miért, kinek, kivel, hogyan, mennyit, mikor, hol az óvodában!!!</a:t>
            </a:r>
          </a:p>
          <a:p>
            <a:pPr marL="0" indent="0">
              <a:buNone/>
            </a:pPr>
            <a:endParaRPr lang="hu-HU" sz="6200" b="1" dirty="0" smtClean="0"/>
          </a:p>
          <a:p>
            <a:r>
              <a:rPr lang="hu-HU" sz="6200" dirty="0" smtClean="0"/>
              <a:t>Konkrét információk</a:t>
            </a:r>
          </a:p>
          <a:p>
            <a:r>
              <a:rPr lang="hu-HU" sz="6200" dirty="0" smtClean="0"/>
              <a:t>Játékok</a:t>
            </a:r>
          </a:p>
          <a:p>
            <a:r>
              <a:rPr lang="hu-HU" sz="6200" dirty="0" smtClean="0"/>
              <a:t>Pihenést, szabadidőt szolgáló feladatok</a:t>
            </a:r>
          </a:p>
          <a:p>
            <a:pPr marL="0" indent="0">
              <a:buNone/>
            </a:pPr>
            <a:r>
              <a:rPr lang="hu-HU" sz="6200" dirty="0" smtClean="0"/>
              <a:t>                      - mesék</a:t>
            </a:r>
          </a:p>
          <a:p>
            <a:pPr marL="0" indent="0">
              <a:buNone/>
            </a:pPr>
            <a:r>
              <a:rPr lang="hu-HU" sz="6200" dirty="0" smtClean="0"/>
              <a:t>                      - zenék</a:t>
            </a:r>
          </a:p>
          <a:p>
            <a:r>
              <a:rPr lang="hu-HU" sz="6200" dirty="0" smtClean="0"/>
              <a:t>Kreativitást fejlesztők, szabad felhasználású játékok </a:t>
            </a:r>
          </a:p>
          <a:p>
            <a:r>
              <a:rPr lang="hu-HU" sz="6200" dirty="0" smtClean="0"/>
              <a:t>Fejlesztő programok</a:t>
            </a:r>
          </a:p>
          <a:p>
            <a:pPr marL="0" indent="0">
              <a:buNone/>
            </a:pPr>
            <a:r>
              <a:rPr lang="hu-HU" sz="6200" dirty="0" smtClean="0"/>
              <a:t>                     - mindenkinek</a:t>
            </a:r>
          </a:p>
          <a:p>
            <a:pPr marL="0" indent="0">
              <a:buNone/>
            </a:pPr>
            <a:r>
              <a:rPr lang="hu-HU" sz="6200" dirty="0" smtClean="0"/>
              <a:t>                     - SNI-nek</a:t>
            </a:r>
          </a:p>
          <a:p>
            <a:pPr marL="0" indent="0">
              <a:buNone/>
            </a:pPr>
            <a:r>
              <a:rPr lang="hu-HU" sz="6200" dirty="0" smtClean="0"/>
              <a:t>                     - HHH-nak</a:t>
            </a:r>
          </a:p>
          <a:p>
            <a:pPr marL="0" indent="0">
              <a:buNone/>
            </a:pPr>
            <a:r>
              <a:rPr lang="hu-HU" sz="6200" dirty="0" smtClean="0"/>
              <a:t>                     - tehetséges gyereknek </a:t>
            </a:r>
          </a:p>
        </p:txBody>
      </p:sp>
    </p:spTree>
    <p:extLst>
      <p:ext uri="{BB962C8B-B14F-4D97-AF65-F5344CB8AC3E}">
        <p14:creationId xmlns:p14="http://schemas.microsoft.com/office/powerpoint/2010/main" val="426837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Szervezési tennivalók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Átgondolandók:</a:t>
            </a:r>
          </a:p>
          <a:p>
            <a:pPr marL="0" indent="0">
              <a:buNone/>
            </a:pPr>
            <a:endParaRPr lang="hu-HU" sz="2000" b="1" dirty="0" smtClean="0"/>
          </a:p>
          <a:p>
            <a:r>
              <a:rPr lang="hu-HU" sz="2000" dirty="0" smtClean="0"/>
              <a:t>A programok megismerése</a:t>
            </a:r>
          </a:p>
          <a:p>
            <a:r>
              <a:rPr lang="hu-HU" sz="2000" dirty="0" smtClean="0"/>
              <a:t>Melyik mire való</a:t>
            </a:r>
          </a:p>
          <a:p>
            <a:r>
              <a:rPr lang="hu-HU" sz="2000" dirty="0" smtClean="0"/>
              <a:t>Milyen eszközök lehetnek</a:t>
            </a:r>
            <a:endParaRPr lang="hu-HU" sz="2000" dirty="0"/>
          </a:p>
          <a:p>
            <a:r>
              <a:rPr lang="hu-HU" sz="2000" dirty="0" smtClean="0"/>
              <a:t>Egész foglalkozásra, vagy részlegesen felhasználásra kerülő programok</a:t>
            </a:r>
          </a:p>
          <a:p>
            <a:r>
              <a:rPr lang="hu-HU" sz="2000" dirty="0" smtClean="0"/>
              <a:t>Motiváció és/vagy a program maga a cél</a:t>
            </a:r>
          </a:p>
          <a:p>
            <a:r>
              <a:rPr lang="hu-HU" sz="2000" dirty="0" smtClean="0"/>
              <a:t>Bent a csoportban, vagy kint</a:t>
            </a:r>
          </a:p>
          <a:p>
            <a:r>
              <a:rPr lang="hu-HU" sz="2000" dirty="0" smtClean="0"/>
              <a:t>Egyszerre hány gyerek és kivel</a:t>
            </a:r>
          </a:p>
          <a:p>
            <a:r>
              <a:rPr lang="hu-HU" sz="2000" dirty="0" smtClean="0"/>
              <a:t>A mérést, az eredményeket regisztráló feladatok - ki számára</a:t>
            </a:r>
          </a:p>
          <a:p>
            <a:r>
              <a:rPr lang="hu-HU" sz="2000" dirty="0" smtClean="0"/>
              <a:t>Biztonság </a:t>
            </a:r>
          </a:p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042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</a:t>
            </a:r>
            <a:br>
              <a:rPr lang="hu-HU" b="1" dirty="0" smtClean="0"/>
            </a:br>
            <a:r>
              <a:rPr lang="hu-HU" b="1" dirty="0" smtClean="0"/>
              <a:t>a megtisztelő figyelmet!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bakonyianna@gmail.com</a:t>
            </a:r>
            <a:endParaRPr lang="hu-HU" dirty="0" smtClean="0"/>
          </a:p>
          <a:p>
            <a:r>
              <a:rPr lang="hu-HU" dirty="0" smtClean="0"/>
              <a:t>30-284-32-40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903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429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99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Digitális….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/>
              <a:t>sajátunk lehet: </a:t>
            </a:r>
          </a:p>
          <a:p>
            <a:endParaRPr lang="hu-HU" sz="2000" dirty="0"/>
          </a:p>
          <a:p>
            <a:r>
              <a:rPr lang="hu-HU" sz="2000" dirty="0" smtClean="0"/>
              <a:t>Identitás - állampolgár, alkotó, vállalkozó</a:t>
            </a:r>
          </a:p>
          <a:p>
            <a:r>
              <a:rPr lang="hu-HU" sz="2000" dirty="0" smtClean="0"/>
              <a:t>Jogok - szellemi termékek, adatvédelem</a:t>
            </a:r>
          </a:p>
          <a:p>
            <a:r>
              <a:rPr lang="hu-HU" sz="2000" dirty="0" smtClean="0"/>
              <a:t>Írástudás - tartalomelemzés, kritikai gondolkodás</a:t>
            </a:r>
          </a:p>
          <a:p>
            <a:r>
              <a:rPr lang="hu-HU" sz="2000" dirty="0" smtClean="0"/>
              <a:t>Kommunikáció - nyomhagyás, együttműködés </a:t>
            </a:r>
          </a:p>
          <a:p>
            <a:r>
              <a:rPr lang="hu-HU" sz="2000" dirty="0" smtClean="0"/>
              <a:t>Intelligencia  - empátia, érzelmi tudatottság, szabályozás</a:t>
            </a:r>
          </a:p>
          <a:p>
            <a:r>
              <a:rPr lang="hu-HU" sz="2000" dirty="0" smtClean="0"/>
              <a:t>Biztonság – védelem, tudatosság</a:t>
            </a:r>
          </a:p>
          <a:p>
            <a:r>
              <a:rPr lang="hu-HU" sz="2000" dirty="0" smtClean="0"/>
              <a:t>Magabiztosság -  kapcsolati hálók, kockázati elemzési készségek</a:t>
            </a:r>
          </a:p>
          <a:p>
            <a:r>
              <a:rPr lang="hu-HU" sz="2000" dirty="0" smtClean="0"/>
              <a:t>Egyensúly – közösségi együttlét, időtényezők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22011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kor, amiben élünk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/>
              <a:t>Bennszülöttek és bevándorlók</a:t>
            </a:r>
          </a:p>
          <a:p>
            <a:r>
              <a:rPr lang="hu-HU" sz="2000" b="1" dirty="0" smtClean="0"/>
              <a:t>Ki tud többet, a pedagógus, vagy a gyerek?</a:t>
            </a:r>
          </a:p>
          <a:p>
            <a:r>
              <a:rPr lang="hu-HU" sz="2000" b="1" dirty="0"/>
              <a:t>Miért a dilemma?</a:t>
            </a:r>
          </a:p>
          <a:p>
            <a:endParaRPr lang="hu-HU" sz="2000" dirty="0"/>
          </a:p>
          <a:p>
            <a:r>
              <a:rPr lang="hu-HU" sz="2000" dirty="0" smtClean="0"/>
              <a:t>A kora gyerekkori IKT használatának </a:t>
            </a:r>
            <a:r>
              <a:rPr lang="hu-HU" sz="2000" b="1" dirty="0" smtClean="0"/>
              <a:t>ellenzői: függőség + biztonság</a:t>
            </a:r>
            <a:endParaRPr lang="hu-HU" sz="2000" dirty="0" smtClean="0"/>
          </a:p>
          <a:p>
            <a:r>
              <a:rPr lang="hu-HU" sz="2000" dirty="0" smtClean="0"/>
              <a:t>A kora gyerekkori IKT használatának </a:t>
            </a:r>
            <a:r>
              <a:rPr lang="hu-HU" sz="2000" b="1" dirty="0" smtClean="0"/>
              <a:t>támogatói: </a:t>
            </a:r>
          </a:p>
          <a:p>
            <a:pPr marL="0" indent="0">
              <a:buNone/>
            </a:pPr>
            <a:r>
              <a:rPr lang="hu-HU" sz="2000" b="1" dirty="0"/>
              <a:t> </a:t>
            </a:r>
            <a:r>
              <a:rPr lang="hu-HU" sz="2000" b="1" dirty="0" smtClean="0"/>
              <a:t>                       -  elkerülhetetlen készségek megalapozása hosszú távon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                        </a:t>
            </a:r>
            <a:r>
              <a:rPr lang="hu-HU" sz="2000" b="1" dirty="0" smtClean="0"/>
              <a:t>- a mai ismeretek és munkafolyamatok hamar elvalunak</a:t>
            </a:r>
          </a:p>
          <a:p>
            <a:r>
              <a:rPr lang="hu-HU" sz="2000" b="1" dirty="0" smtClean="0"/>
              <a:t>A valóság, amit átél a gyerek: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- Az Y generációs szülők életmódja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- Az óvodapedagógusok szakmai élete, a fejlődés, önfejlődés megoldásai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- A félelmek és a realitás egyensúlya  az elvek és a hétköznapi élet szintjén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4775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játék</a:t>
            </a:r>
            <a:br>
              <a:rPr lang="hu-HU" b="1" dirty="0" smtClean="0"/>
            </a:br>
            <a:r>
              <a:rPr lang="hu-HU" b="1" dirty="0" smtClean="0"/>
              <a:t> az óvodáskor alaptevékenysége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hu-HU" altLang="hu-HU" b="1" dirty="0">
                <a:cs typeface="Arial" panose="020B0604020202020204" pitchFamily="34" charset="0"/>
              </a:rPr>
              <a:t>A természet „viselkedése” </a:t>
            </a:r>
            <a:r>
              <a:rPr lang="hu-HU" altLang="hu-HU" dirty="0">
                <a:cs typeface="Arial" panose="020B0604020202020204" pitchFamily="34" charset="0"/>
              </a:rPr>
              <a:t>is</a:t>
            </a:r>
            <a:r>
              <a:rPr lang="hu-HU" altLang="hu-HU" b="1" dirty="0">
                <a:cs typeface="Arial" panose="020B0604020202020204" pitchFamily="34" charset="0"/>
              </a:rPr>
              <a:t> játék,  - véletlenszerű </a:t>
            </a:r>
            <a:r>
              <a:rPr lang="hu-HU" altLang="hu-HU" dirty="0">
                <a:cs typeface="Arial" panose="020B0604020202020204" pitchFamily="34" charset="0"/>
              </a:rPr>
              <a:t>és</a:t>
            </a:r>
            <a:r>
              <a:rPr lang="hu-HU" altLang="hu-HU" b="1" dirty="0">
                <a:cs typeface="Arial" panose="020B0604020202020204" pitchFamily="34" charset="0"/>
              </a:rPr>
              <a:t>  szabályszerű </a:t>
            </a:r>
            <a:r>
              <a:rPr lang="hu-HU" altLang="hu-HU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dirty="0">
                <a:cs typeface="Arial" panose="020B0604020202020204" pitchFamily="34" charset="0"/>
              </a:rPr>
              <a:t> </a:t>
            </a:r>
            <a:r>
              <a:rPr lang="hu-HU" altLang="hu-HU" b="1" dirty="0">
                <a:cs typeface="Arial" panose="020B0604020202020204" pitchFamily="34" charset="0"/>
              </a:rPr>
              <a:t>Az állat</a:t>
            </a:r>
            <a:r>
              <a:rPr lang="hu-HU" altLang="hu-HU" dirty="0">
                <a:cs typeface="Arial" panose="020B0604020202020204" pitchFamily="34" charset="0"/>
              </a:rPr>
              <a:t> – mint a természet része – szintén </a:t>
            </a:r>
            <a:r>
              <a:rPr lang="hu-HU" altLang="hu-HU" b="1" dirty="0">
                <a:cs typeface="Arial" panose="020B0604020202020204" pitchFamily="34" charset="0"/>
              </a:rPr>
              <a:t>játszik.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cs typeface="Arial" panose="020B0604020202020204" pitchFamily="34" charset="0"/>
              </a:rPr>
              <a:t> </a:t>
            </a:r>
            <a:r>
              <a:rPr lang="hu-HU" altLang="hu-HU" dirty="0">
                <a:cs typeface="Arial" panose="020B0604020202020204" pitchFamily="34" charset="0"/>
              </a:rPr>
              <a:t>Az állatok játéka </a:t>
            </a:r>
            <a:r>
              <a:rPr lang="hu-HU" altLang="hu-HU" b="1" dirty="0">
                <a:cs typeface="Arial" panose="020B0604020202020204" pitchFamily="34" charset="0"/>
              </a:rPr>
              <a:t>faj-specifikus. Előkészít a „felnőtti” életre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cs typeface="Arial" panose="020B0604020202020204" pitchFamily="34" charset="0"/>
              </a:rPr>
              <a:t>Az ember(gyerek) </a:t>
            </a:r>
            <a:r>
              <a:rPr lang="hu-HU" altLang="hu-HU" dirty="0">
                <a:cs typeface="Arial" panose="020B0604020202020204" pitchFamily="34" charset="0"/>
              </a:rPr>
              <a:t>játéka is </a:t>
            </a:r>
            <a:r>
              <a:rPr lang="hu-HU" altLang="hu-HU" b="1" dirty="0">
                <a:cs typeface="Arial" panose="020B0604020202020204" pitchFamily="34" charset="0"/>
              </a:rPr>
              <a:t>előkészítő</a:t>
            </a:r>
            <a:r>
              <a:rPr lang="hu-HU" altLang="hu-HU" dirty="0">
                <a:cs typeface="Arial" panose="020B0604020202020204" pitchFamily="34" charset="0"/>
              </a:rPr>
              <a:t> funkciót tölt be</a:t>
            </a:r>
          </a:p>
          <a:p>
            <a:pPr>
              <a:lnSpc>
                <a:spcPct val="120000"/>
              </a:lnSpc>
              <a:defRPr/>
            </a:pPr>
            <a:endParaRPr lang="hu-HU" altLang="hu-HU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cs typeface="Arial" panose="020B0604020202020204" pitchFamily="34" charset="0"/>
              </a:rPr>
              <a:t>Alaptevékenység: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cs typeface="Arial" panose="020B0604020202020204" pitchFamily="34" charset="0"/>
              </a:rPr>
              <a:t>az a cselekvés, amely  átható, „benne van” a többi cselekvésben is, és amely előkészíti a következő életszakasz alaptevékenységét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cs typeface="Arial" panose="020B0604020202020204" pitchFamily="34" charset="0"/>
              </a:rPr>
              <a:t> – </a:t>
            </a:r>
            <a:r>
              <a:rPr lang="hu-HU" altLang="hu-HU" b="1" dirty="0">
                <a:cs typeface="Arial" panose="020B0604020202020204" pitchFamily="34" charset="0"/>
              </a:rPr>
              <a:t>ez az óvodáskorban a </a:t>
            </a:r>
            <a:r>
              <a:rPr lang="hu-HU" altLang="hu-HU" b="1" dirty="0" smtClean="0">
                <a:cs typeface="Arial" panose="020B0604020202020204" pitchFamily="34" charset="0"/>
              </a:rPr>
              <a:t>játék – a digitális világban IS</a:t>
            </a:r>
            <a:endParaRPr lang="hu-HU" altLang="hu-HU" b="1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cs typeface="Arial" panose="020B0604020202020204" pitchFamily="34" charset="0"/>
              </a:rPr>
              <a:t>Homo Ludens: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cs typeface="Arial" panose="020B0604020202020204" pitchFamily="34" charset="0"/>
              </a:rPr>
              <a:t>       a</a:t>
            </a:r>
            <a:r>
              <a:rPr lang="hu-HU" altLang="hu-HU" b="1" dirty="0">
                <a:cs typeface="Arial" panose="020B0604020202020204" pitchFamily="34" charset="0"/>
              </a:rPr>
              <a:t> </a:t>
            </a:r>
            <a:r>
              <a:rPr lang="hu-HU" altLang="hu-HU" dirty="0">
                <a:cs typeface="Arial" panose="020B0604020202020204" pitchFamily="34" charset="0"/>
              </a:rPr>
              <a:t>kultúra és a játék </a:t>
            </a:r>
            <a:r>
              <a:rPr lang="hu-HU" altLang="hu-HU" dirty="0" smtClean="0">
                <a:cs typeface="Arial" panose="020B0604020202020204" pitchFamily="34" charset="0"/>
              </a:rPr>
              <a:t>állandósága                     </a:t>
            </a:r>
            <a:r>
              <a:rPr lang="hu-HU" altLang="hu-HU" b="1" dirty="0" smtClean="0">
                <a:cs typeface="Arial" panose="020B0604020202020204" pitchFamily="34" charset="0"/>
              </a:rPr>
              <a:t>a digitális világban IS</a:t>
            </a:r>
            <a:endParaRPr lang="hu-HU" b="1" dirty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47259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játék fejlesztőhatása, eredményei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Az egyes játékfajták 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által, mással nem pótolható:</a:t>
            </a:r>
            <a:endParaRPr lang="hu-HU" alt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Érzelmi 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involváltságból 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külső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irányíthatóság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Kreativitás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, alkotás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Szocializáció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, társas kapcsolatok 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Erkölcsi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fejlődés, döntésképesség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Mozgás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fejlődés (kis-és nagy)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Érzékszervek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fejlődése, 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percepció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Verbalitás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fejlődése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Kommunikáció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fejlődése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Értelmi képességek és a tudás 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fejlődése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245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kisgyermekkori tanulás jellemzői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hu-HU" altLang="hu-HU" b="1" dirty="0" smtClean="0">
                <a:latin typeface="Arial" charset="0"/>
                <a:cs typeface="Arial" charset="0"/>
              </a:rPr>
              <a:t>Elvárások XXI. században: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Kreatív, aktív, önérvényesítő, innovatív, kompetens</a:t>
            </a:r>
          </a:p>
          <a:p>
            <a:pPr>
              <a:lnSpc>
                <a:spcPct val="120000"/>
              </a:lnSpc>
              <a:buNone/>
            </a:pPr>
            <a:r>
              <a:rPr lang="hu-HU" altLang="hu-HU" b="1" dirty="0" smtClean="0">
                <a:latin typeface="Arial" charset="0"/>
                <a:cs typeface="Arial" charset="0"/>
              </a:rPr>
              <a:t>Milyen a gyerek személyisége?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Kompetens, aktív, önérvényesítő, cselekvő, fantáziadús, kreatív</a:t>
            </a:r>
          </a:p>
          <a:p>
            <a:pPr>
              <a:lnSpc>
                <a:spcPct val="120000"/>
              </a:lnSpc>
            </a:pPr>
            <a:endParaRPr lang="hu-HU" altLang="hu-HU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buNone/>
            </a:pPr>
            <a:r>
              <a:rPr lang="hu-HU" altLang="hu-HU" b="1" dirty="0" smtClean="0">
                <a:latin typeface="Arial" charset="0"/>
                <a:cs typeface="Arial" charset="0"/>
              </a:rPr>
              <a:t>A gyermeki tanulás jellemzői:</a:t>
            </a:r>
            <a:endParaRPr lang="hu-HU" altLang="hu-HU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Erős érzelmi töltés, a felfedezés öröme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Saját tapasztalatira épülő élménytájékozódás tér - idő - kommunikáció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Önkéntelentől halad a szándékosig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Egyedüli tevékenységtől halad az együttműködésig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Szabad választástól a  direkt felfedezés öröméig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b="1" dirty="0" smtClean="0">
                <a:latin typeface="Arial" charset="0"/>
                <a:cs typeface="Arial" charset="0"/>
              </a:rPr>
              <a:t>Mi volt előbb a játék, vagy a tanulás?</a:t>
            </a:r>
          </a:p>
          <a:p>
            <a:pPr>
              <a:lnSpc>
                <a:spcPct val="120000"/>
              </a:lnSpc>
            </a:pPr>
            <a:r>
              <a:rPr lang="hu-HU" altLang="hu-HU" dirty="0" smtClean="0">
                <a:latin typeface="Arial" charset="0"/>
                <a:cs typeface="Arial" charset="0"/>
              </a:rPr>
              <a:t>Szenzomotoros manipuláció - megismerés, konstanciák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110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Pedagógiai célok-a jövő embere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Diverzifikáció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 különbözés mint érték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Meritokrácia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kisgyermekkorban, sajátos alakulás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Hálózatban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lenni,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konnektív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tanulási formák,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kollaboráció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Adaptivitásra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törekvés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Reflexivitás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ön-és mások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Resztoratív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megoldások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Intervenció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képessége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egymással, 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szülőkkel és a gyerekeikkel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Rezilencia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igénye és képessége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Szubszidiaritás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intézményekben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Szinergián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alapuló teammunka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Validitás, evidence based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és a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szabad intuíciók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aránya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1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kisgyermekkori tanulás szervezése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Képességek szerinti 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tervezés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A nyomon követés, 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a gyermek megismerésének kiemelt szerepe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Differenciálás a gyakorlatban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    cél, feladat, időkeret, módszer, eszköz, értékelési módok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Tapasztalatok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biztosítása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Aktivitás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, cselekvés, manipuláció és sajátos verbális megsegítés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Csoportmunka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egyéni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helyzetek </a:t>
            </a:r>
            <a:r>
              <a:rPr lang="hu-HU" alt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megteremtése, együttműködés</a:t>
            </a: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Projektek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tématervek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többféle megoldásban 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Párhuzamosan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végezhető </a:t>
            </a:r>
            <a:r>
              <a:rPr lang="hu-HU" alt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napirend </a:t>
            </a: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Építés a 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konstruktív tanuláselméletre 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az adaptivitás- mint cél</a:t>
            </a:r>
            <a:endParaRPr lang="hu-HU" alt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           - előzetes ismeretek szerepe, jelentősége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           - procedurális és deklaratív </a:t>
            </a:r>
            <a:r>
              <a:rPr lang="hu-HU" alt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tanulás                           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IKT beillesztése</a:t>
            </a:r>
            <a:endParaRPr lang="hu-HU" alt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915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1177</Words>
  <Application>Microsoft Office PowerPoint</Application>
  <PresentationFormat>Diavetítés a képernyőre (4:3 oldalarány)</PresentationFormat>
  <Paragraphs>221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Digitális világban digitális gyerekek?  Általános pedagógiai elemzés</vt:lpstr>
      <vt:lpstr>PowerPoint bemutató</vt:lpstr>
      <vt:lpstr>Digitális….</vt:lpstr>
      <vt:lpstr>A kor, amiben élünk</vt:lpstr>
      <vt:lpstr>A játék  az óvodáskor alaptevékenysége</vt:lpstr>
      <vt:lpstr>A játék fejlesztőhatása, eredményei</vt:lpstr>
      <vt:lpstr>A kisgyermekkori tanulás jellemzői</vt:lpstr>
      <vt:lpstr>Pedagógiai célok-a jövő embere </vt:lpstr>
      <vt:lpstr>A kisgyermekkori tanulás szervezése</vt:lpstr>
      <vt:lpstr>Új szervezési modell</vt:lpstr>
      <vt:lpstr>A játék, a fejlesztőjáték és a  tanulás</vt:lpstr>
      <vt:lpstr>Megfigyelés, értékelés, meritokrácia </vt:lpstr>
      <vt:lpstr>Mindenki …”más”</vt:lpstr>
      <vt:lpstr> Az új pedagógiai kontextus  </vt:lpstr>
      <vt:lpstr>A kor kulturális elemeinek jellemzői</vt:lpstr>
      <vt:lpstr>Közösen a szülőkkel</vt:lpstr>
      <vt:lpstr>A területek az óvodában</vt:lpstr>
      <vt:lpstr>Szervezési tennivalók</vt:lpstr>
      <vt:lpstr>Köszönöm  a megtisztelő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Digitális világban  digitális gyerekek?</dc:title>
  <dc:creator>Tulajdonos</dc:creator>
  <cp:lastModifiedBy>szolnok62</cp:lastModifiedBy>
  <cp:revision>71</cp:revision>
  <dcterms:created xsi:type="dcterms:W3CDTF">2018-01-19T11:35:50Z</dcterms:created>
  <dcterms:modified xsi:type="dcterms:W3CDTF">2018-04-22T19:01:00Z</dcterms:modified>
</cp:coreProperties>
</file>