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8" r:id="rId5"/>
    <p:sldMasterId id="2147483920" r:id="rId6"/>
    <p:sldMasterId id="2147483932" r:id="rId7"/>
  </p:sldMasterIdLst>
  <p:notesMasterIdLst>
    <p:notesMasterId r:id="rId30"/>
  </p:notesMasterIdLst>
  <p:handoutMasterIdLst>
    <p:handoutMasterId r:id="rId31"/>
  </p:handoutMasterIdLst>
  <p:sldIdLst>
    <p:sldId id="318" r:id="rId8"/>
    <p:sldId id="299" r:id="rId9"/>
    <p:sldId id="332" r:id="rId10"/>
    <p:sldId id="340" r:id="rId11"/>
    <p:sldId id="341" r:id="rId12"/>
    <p:sldId id="331" r:id="rId13"/>
    <p:sldId id="339" r:id="rId14"/>
    <p:sldId id="333" r:id="rId15"/>
    <p:sldId id="334" r:id="rId16"/>
    <p:sldId id="335" r:id="rId17"/>
    <p:sldId id="336" r:id="rId18"/>
    <p:sldId id="342" r:id="rId19"/>
    <p:sldId id="337" r:id="rId20"/>
    <p:sldId id="338" r:id="rId21"/>
    <p:sldId id="343" r:id="rId22"/>
    <p:sldId id="347" r:id="rId23"/>
    <p:sldId id="346" r:id="rId24"/>
    <p:sldId id="345" r:id="rId25"/>
    <p:sldId id="344" r:id="rId26"/>
    <p:sldId id="348" r:id="rId27"/>
    <p:sldId id="349" r:id="rId28"/>
    <p:sldId id="270" r:id="rId29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D322D7EA-CFD4-4A06-8934-8C23641D7816}">
          <p14:sldIdLst>
            <p14:sldId id="318"/>
            <p14:sldId id="299"/>
            <p14:sldId id="332"/>
            <p14:sldId id="340"/>
            <p14:sldId id="341"/>
            <p14:sldId id="331"/>
            <p14:sldId id="339"/>
            <p14:sldId id="333"/>
            <p14:sldId id="334"/>
            <p14:sldId id="335"/>
            <p14:sldId id="336"/>
            <p14:sldId id="342"/>
            <p14:sldId id="337"/>
            <p14:sldId id="338"/>
            <p14:sldId id="343"/>
            <p14:sldId id="347"/>
            <p14:sldId id="346"/>
            <p14:sldId id="345"/>
            <p14:sldId id="344"/>
            <p14:sldId id="348"/>
            <p14:sldId id="34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émeth Antal" initials="N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439BD"/>
    <a:srgbClr val="407A36"/>
    <a:srgbClr val="CC0099"/>
    <a:srgbClr val="F79646"/>
    <a:srgbClr val="FFCC66"/>
    <a:srgbClr val="FF00FF"/>
    <a:srgbClr val="4EA8B2"/>
    <a:srgbClr val="3BA76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ötét stílus 2 – 5./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Sötét stíl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1017" autoAdjust="0"/>
  </p:normalViewPr>
  <p:slideViewPr>
    <p:cSldViewPr>
      <p:cViewPr varScale="1">
        <p:scale>
          <a:sx n="105" d="100"/>
          <a:sy n="105" d="100"/>
        </p:scale>
        <p:origin x="17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2F542E-A99A-4D7E-A23B-FC4554BF1FB0}" type="datetimeFigureOut">
              <a:rPr lang="hu-HU"/>
              <a:pPr>
                <a:defRPr/>
              </a:pPr>
              <a:t>2018. 06. 08.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577880-A2D8-4C1E-B0D6-26C155D0CFF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469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352E35F-1E96-443F-B70E-D20041ED7FF8}" type="datetimeFigureOut">
              <a:rPr lang="hu-HU"/>
              <a:pPr>
                <a:defRPr/>
              </a:pPr>
              <a:t>2018. 06. 08.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4CE82A-CC7F-4CB1-BC4F-3E3ACB1C612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5725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dirty="0" smtClean="0"/>
              <a:t>gerendas.janos@oh.gov.hu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CE82A-CC7F-4CB1-BC4F-3E3ACB1C6129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720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3E73-9758-4708-9881-C17043F17D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3699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8BBD-6486-4E87-84C4-4E48284FD9A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9406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DC42-199F-421E-A3C2-F1DA48B9369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0166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843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924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5409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8128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8323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5180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8790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698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5E88-5BD3-4641-A1E8-12A0F299AF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1200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102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4237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2786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0600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4447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692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3846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1064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7769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0920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CC51-F8E2-4196-B361-75D36A3C4DC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9076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0213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0305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1035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9920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3BDEA-061F-4B08-BED2-17EF43A1444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9214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81E7-4FF2-4013-8B94-F656D663F03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088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232F3-9DB5-4BE9-AE28-FCA48F7E5DA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1336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BB73-B193-4F0B-B9E2-6F11B3D537C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8302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074B-2AC0-450C-8A76-DE2AF0D6255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318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CB60-A07F-4713-9AD4-E14D25174A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7369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4BFBC-DF17-4201-B33F-2C8C0919241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198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474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3874F-D9C3-405D-86E7-84E0B9033CA2}" type="datetimeFigureOut">
              <a:rPr lang="hu-HU" smtClean="0"/>
              <a:t>2018. 06. 08.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865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064896" cy="1894900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>
                <a:solidFill>
                  <a:srgbClr val="FFFFFF"/>
                </a:solidFill>
              </a:rPr>
              <a:t>Tapasztalatok és változások a Tanfelügyeletben</a:t>
            </a:r>
            <a:endParaRPr lang="hu-HU" sz="4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8185534" cy="2754696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Gerendás János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főosztályvezető-helyettes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hu-HU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Oktatási Hivatal,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Tanügy-igazgatási és Köznevelési Hatósági Főosztály</a:t>
            </a:r>
            <a:endParaRPr lang="hu-HU" sz="28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hu-HU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Budapest, </a:t>
            </a: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2018. június 6.</a:t>
            </a:r>
            <a:endParaRPr lang="hu-HU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hu-HU" sz="2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76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764703"/>
            <a:ext cx="7886700" cy="576065"/>
          </a:xfrm>
        </p:spPr>
        <p:txBody>
          <a:bodyPr>
            <a:normAutofit fontScale="90000"/>
          </a:bodyPr>
          <a:lstStyle/>
          <a:p>
            <a:pPr algn="ctr"/>
            <a:r>
              <a:rPr lang="hu-HU" sz="5300" dirty="0" smtClean="0"/>
              <a:t>Önértékelés</a:t>
            </a:r>
            <a:r>
              <a:rPr lang="hu-HU" sz="5300" dirty="0"/>
              <a:t>, értékelés múltja</a:t>
            </a:r>
            <a:r>
              <a:rPr lang="hu-HU" sz="6000" dirty="0"/>
              <a:t/>
            </a:r>
            <a:br>
              <a:rPr lang="hu-HU" sz="6000" dirty="0"/>
            </a:br>
            <a:endParaRPr lang="hu-HU" sz="6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 fontScale="92500" lnSpcReduction="10000"/>
          </a:bodyPr>
          <a:lstStyle/>
          <a:p>
            <a:r>
              <a:rPr lang="hu-HU" sz="4000" dirty="0" smtClean="0"/>
              <a:t>Korábbi szakfelügyelet tapasztalata</a:t>
            </a:r>
          </a:p>
          <a:p>
            <a:r>
              <a:rPr lang="hu-HU" sz="4000" dirty="0" smtClean="0"/>
              <a:t>Az objektív, sztenderdeken alapuló külső értékelés hiánya (30 év!)</a:t>
            </a:r>
          </a:p>
          <a:p>
            <a:r>
              <a:rPr lang="hu-HU" sz="4000" dirty="0" smtClean="0"/>
              <a:t>Hiteles, belső (intézményi) értékelés hiánya</a:t>
            </a:r>
          </a:p>
          <a:p>
            <a:r>
              <a:rPr lang="hu-HU" sz="4000" dirty="0" smtClean="0"/>
              <a:t>Nem alakult ki egészséges értékelési kultúra, amelyben őszintén felszínre kerülhetnek a kiemelkedő és a fejleszthető területek</a:t>
            </a:r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886959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r>
              <a:rPr lang="hu-HU" sz="6000" dirty="0"/>
              <a:t>Bevezetés körülményei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 fontScale="85000" lnSpcReduction="10000"/>
          </a:bodyPr>
          <a:lstStyle/>
          <a:p>
            <a:r>
              <a:rPr lang="hu-HU" sz="4000" dirty="0" smtClean="0"/>
              <a:t>Megelőzte, vele együtt került bevezetésre a minősítés rendszere, ami az életpályához (és a bérek emelkedéséhez) kötődően prioritást élvezett</a:t>
            </a:r>
          </a:p>
          <a:p>
            <a:r>
              <a:rPr lang="hu-HU" sz="4000" dirty="0" smtClean="0"/>
              <a:t>Szakmailag szerencsésebb lett volna, ha először a szaktanácsadás, az önértékelés, azt követően a tanfelügyelet, és végül a minősítés kerül bevezetésre, felmenő rendszerben erősítették volna egymást, és nem lett volna egyszerre olyan megterhelő</a:t>
            </a:r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441533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r>
              <a:rPr lang="hu-HU" sz="6000" dirty="0"/>
              <a:t>Bevezetés körülményei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 lnSpcReduction="10000"/>
          </a:bodyPr>
          <a:lstStyle/>
          <a:p>
            <a:r>
              <a:rPr lang="hu-HU" sz="4000" dirty="0" smtClean="0"/>
              <a:t>Olyan rendszert hoztak létre, ami garantálja a szakmailag objektív, hiteles ellenőrzés megvalósulását, ennek azonban az volt az ára, hogy nagyszámú szakértői létszámot igényel, és valamennyi elvárásnak megfelelve, viszonylag bonyolult összerendelési szabályok mentén megvalósítható</a:t>
            </a:r>
          </a:p>
          <a:p>
            <a:pPr marL="0" indent="0">
              <a:buNone/>
            </a:pPr>
            <a:endParaRPr lang="hu-HU" sz="4000" dirty="0" smtClean="0"/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775653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r>
              <a:rPr lang="hu-HU" sz="6000" dirty="0" err="1"/>
              <a:t>Ikt</a:t>
            </a:r>
            <a:r>
              <a:rPr lang="hu-HU" sz="6000" dirty="0"/>
              <a:t> kompetenciák hiánya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/>
          </a:bodyPr>
          <a:lstStyle/>
          <a:p>
            <a:r>
              <a:rPr lang="hu-HU" sz="4000" dirty="0" smtClean="0"/>
              <a:t>Az elektronikus felületek kezelésének problematikája</a:t>
            </a:r>
          </a:p>
          <a:p>
            <a:r>
              <a:rPr lang="hu-HU" sz="4000" dirty="0" smtClean="0"/>
              <a:t>Elektronikus felületekhez szükséges </a:t>
            </a:r>
            <a:r>
              <a:rPr lang="hu-HU" sz="4000" dirty="0" err="1" smtClean="0"/>
              <a:t>validációk</a:t>
            </a:r>
            <a:r>
              <a:rPr lang="hu-HU" sz="4000" dirty="0" smtClean="0"/>
              <a:t>, jogosultság kezelésének hiánya </a:t>
            </a:r>
          </a:p>
          <a:p>
            <a:r>
              <a:rPr lang="hu-HU" sz="4000" dirty="0" smtClean="0"/>
              <a:t>Office eszközök rutinszerű alkalmazásának a hiánya</a:t>
            </a:r>
          </a:p>
          <a:p>
            <a:pPr marL="0" indent="0">
              <a:buNone/>
            </a:pPr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125608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dirty="0"/>
              <a:t>Szakértői okok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/>
          </a:bodyPr>
          <a:lstStyle/>
          <a:p>
            <a:r>
              <a:rPr lang="hu-HU" sz="4000" dirty="0" smtClean="0"/>
              <a:t>A szakértői díjazás – mesterbérbe építettsége – az életpálya bevezetésekor az egyetlen lehetőség volt a gyors bérnövekedés elérésére</a:t>
            </a:r>
          </a:p>
          <a:p>
            <a:r>
              <a:rPr lang="hu-HU" sz="4000" dirty="0" smtClean="0"/>
              <a:t>A szakértő intézményi munkakörének és szakértői feladatának </a:t>
            </a:r>
            <a:r>
              <a:rPr lang="hu-HU" sz="4000" dirty="0" smtClean="0"/>
              <a:t>egyeztetése</a:t>
            </a:r>
            <a:endParaRPr lang="hu-HU" sz="4000" dirty="0" smtClean="0"/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698121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Adatproblémák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4000" dirty="0"/>
              <a:t>KIR intézménytörzs, KIR személyi nyilvántartás adatainak problémái</a:t>
            </a:r>
          </a:p>
          <a:p>
            <a:r>
              <a:rPr lang="hu-HU" sz="4000" dirty="0" smtClean="0"/>
              <a:t>Nincs adat – nincs kitöltve</a:t>
            </a:r>
          </a:p>
          <a:p>
            <a:r>
              <a:rPr lang="hu-HU" sz="4000" dirty="0" smtClean="0"/>
              <a:t>Nem megfelelő az adat – rossz (elavult)</a:t>
            </a:r>
          </a:p>
          <a:p>
            <a:r>
              <a:rPr lang="hu-HU" sz="4000" dirty="0" smtClean="0"/>
              <a:t>Egyáltalán nincs a KIR-</a:t>
            </a:r>
            <a:r>
              <a:rPr lang="hu-HU" sz="4000" dirty="0" err="1" smtClean="0"/>
              <a:t>ben</a:t>
            </a:r>
            <a:r>
              <a:rPr lang="hu-HU" sz="4000" dirty="0" smtClean="0"/>
              <a:t> ilyen adat – pl. intézményegység – intézményegység-vezető egyértelmű összekapcsolása</a:t>
            </a:r>
          </a:p>
          <a:p>
            <a:endParaRPr lang="hu-HU" sz="4000" dirty="0" smtClean="0"/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50409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A jövő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4000" b="1" dirty="0"/>
              <a:t>Önértékelés, intézményi értékelés, külső értékelés  </a:t>
            </a:r>
            <a:r>
              <a:rPr lang="hu-HU" sz="4000" b="1" dirty="0" smtClean="0"/>
              <a:t>múltja</a:t>
            </a:r>
          </a:p>
          <a:p>
            <a:r>
              <a:rPr lang="hu-HU" sz="4000" dirty="0" smtClean="0"/>
              <a:t>Örökség, nem tudunk vele mit kezdeni</a:t>
            </a:r>
          </a:p>
          <a:p>
            <a:r>
              <a:rPr lang="hu-HU" sz="4000" dirty="0" smtClean="0"/>
              <a:t>A külső – </a:t>
            </a:r>
            <a:r>
              <a:rPr lang="hu-HU" sz="4000" dirty="0" err="1" smtClean="0"/>
              <a:t>tanfelügyeleti</a:t>
            </a:r>
            <a:r>
              <a:rPr lang="hu-HU" sz="4000" dirty="0" smtClean="0"/>
              <a:t> – értékelés magas színvonalú megvalósulása, valóban reális visszajelzése alapján érhető el </a:t>
            </a:r>
            <a:r>
              <a:rPr lang="hu-HU" sz="4000" dirty="0" smtClean="0"/>
              <a:t>nagyobb </a:t>
            </a:r>
            <a:r>
              <a:rPr lang="hu-HU" sz="4000" dirty="0" smtClean="0"/>
              <a:t>elfogadottság, ami közös felelősség!</a:t>
            </a:r>
            <a:endParaRPr lang="hu-HU" sz="4000" dirty="0"/>
          </a:p>
          <a:p>
            <a:endParaRPr lang="hu-HU" sz="4000" dirty="0" smtClean="0"/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035345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A jövő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4000" b="1" dirty="0"/>
              <a:t>Bevezetés körülményei</a:t>
            </a:r>
          </a:p>
          <a:p>
            <a:r>
              <a:rPr lang="hu-HU" sz="4000" dirty="0"/>
              <a:t>Örökség</a:t>
            </a:r>
            <a:r>
              <a:rPr lang="hu-HU" sz="4000" dirty="0" smtClean="0"/>
              <a:t>, túl kell lépnünk rajta</a:t>
            </a:r>
          </a:p>
          <a:p>
            <a:r>
              <a:rPr lang="hu-HU" sz="4000" dirty="0" smtClean="0"/>
              <a:t>Ha </a:t>
            </a:r>
            <a:r>
              <a:rPr lang="hu-HU" sz="4000" dirty="0" smtClean="0"/>
              <a:t>funkcióját maradéktalanul betöltve </a:t>
            </a:r>
            <a:r>
              <a:rPr lang="hu-HU" sz="4000" dirty="0" smtClean="0"/>
              <a:t>működik a tanfelügyelet, a pozitív tapasztalat alapján leépíthetők </a:t>
            </a:r>
            <a:r>
              <a:rPr lang="hu-HU" sz="4000" dirty="0" smtClean="0"/>
              <a:t>lesznek a </a:t>
            </a:r>
            <a:r>
              <a:rPr lang="hu-HU" sz="4000" dirty="0" smtClean="0"/>
              <a:t>bevezetéskor meghatározott szakmai garanciák egy </a:t>
            </a:r>
            <a:r>
              <a:rPr lang="hu-HU" sz="4000" dirty="0" smtClean="0"/>
              <a:t>része – ami tovább egyszerűsíti a rendszert</a:t>
            </a:r>
            <a:endParaRPr lang="hu-HU" sz="4000" dirty="0" smtClean="0"/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409450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A jövő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4000" b="1" dirty="0" err="1"/>
              <a:t>Ikt</a:t>
            </a:r>
            <a:r>
              <a:rPr lang="hu-HU" sz="4000" b="1" dirty="0"/>
              <a:t> kompetenciák </a:t>
            </a:r>
            <a:r>
              <a:rPr lang="hu-HU" sz="4000" b="1" dirty="0" smtClean="0"/>
              <a:t>hiánya</a:t>
            </a:r>
          </a:p>
          <a:p>
            <a:r>
              <a:rPr lang="hu-HU" sz="4000" dirty="0" smtClean="0"/>
              <a:t>Különösen az idősebb nemzedék tekintetében </a:t>
            </a:r>
            <a:r>
              <a:rPr lang="hu-HU" sz="4000" dirty="0" smtClean="0"/>
              <a:t>jelentkezik</a:t>
            </a:r>
            <a:endParaRPr lang="hu-HU" sz="4000" dirty="0" smtClean="0"/>
          </a:p>
          <a:p>
            <a:r>
              <a:rPr lang="hu-HU" sz="4000" dirty="0" smtClean="0"/>
              <a:t>Nem a tanfelügyelet által megoldandó feladat</a:t>
            </a:r>
          </a:p>
          <a:p>
            <a:r>
              <a:rPr lang="hu-HU" sz="4000" dirty="0" smtClean="0"/>
              <a:t>Javítása </a:t>
            </a:r>
            <a:r>
              <a:rPr lang="hu-HU" sz="4000" dirty="0" smtClean="0"/>
              <a:t>c</a:t>
            </a:r>
            <a:r>
              <a:rPr lang="hu-HU" sz="4000" dirty="0" smtClean="0"/>
              <a:t>élzott kormányzati </a:t>
            </a:r>
            <a:r>
              <a:rPr lang="hu-HU" sz="4000" dirty="0" smtClean="0"/>
              <a:t>intézkedéseket követel – </a:t>
            </a:r>
            <a:r>
              <a:rPr lang="hu-HU" sz="4000" dirty="0" smtClean="0"/>
              <a:t>a folyamat elindult</a:t>
            </a:r>
            <a:endParaRPr lang="hu-HU" sz="4000" dirty="0"/>
          </a:p>
          <a:p>
            <a:endParaRPr lang="hu-HU" sz="4000" dirty="0" smtClean="0"/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291282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A jövő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4000" b="1" dirty="0"/>
              <a:t>Szakértői okok</a:t>
            </a:r>
          </a:p>
          <a:p>
            <a:r>
              <a:rPr lang="hu-HU" sz="4000" dirty="0" smtClean="0"/>
              <a:t>Alternatív megoldások keresése</a:t>
            </a:r>
            <a:br>
              <a:rPr lang="hu-HU" sz="4000" dirty="0" smtClean="0"/>
            </a:br>
            <a:r>
              <a:rPr lang="hu-HU" sz="4000" dirty="0" smtClean="0"/>
              <a:t>- pl. </a:t>
            </a:r>
            <a:r>
              <a:rPr lang="hu-HU" sz="4000" dirty="0" smtClean="0"/>
              <a:t>a szakértők egy részének főállású szakértői foglalkoztatása </a:t>
            </a:r>
            <a:r>
              <a:rPr lang="hu-HU" sz="4000" dirty="0" smtClean="0"/>
              <a:t>(legalább 14 év szakmai gyakorlat, szakvizsga, képzés)</a:t>
            </a:r>
          </a:p>
          <a:p>
            <a:r>
              <a:rPr lang="hu-HU" sz="4000" dirty="0" smtClean="0"/>
              <a:t>A munkahelyen a kölcsönös bizalom helyreállítása (szakértői nap)</a:t>
            </a:r>
          </a:p>
          <a:p>
            <a:r>
              <a:rPr lang="hu-HU" sz="4000" dirty="0" smtClean="0"/>
              <a:t>A magas színvonalú szakértői munka tudja csak kivívni a szakértői megbecsülést!</a:t>
            </a:r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24329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algn="ctr"/>
            <a:r>
              <a:rPr lang="hu-HU" sz="4000" b="1" kern="1200" dirty="0">
                <a:solidFill>
                  <a:srgbClr val="002060"/>
                </a:solidFill>
              </a:rPr>
              <a:t>Tanfelügyelet </a:t>
            </a:r>
            <a:r>
              <a:rPr lang="hu-HU" sz="4000" b="1" kern="1200" dirty="0" smtClean="0">
                <a:solidFill>
                  <a:srgbClr val="002060"/>
                </a:solidFill>
              </a:rPr>
              <a:t>– számokban</a:t>
            </a:r>
            <a:endParaRPr lang="hu-HU" sz="4000" b="1" kern="1200" dirty="0">
              <a:solidFill>
                <a:srgbClr val="002060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699113"/>
              </p:ext>
            </p:extLst>
          </p:nvPr>
        </p:nvGraphicFramePr>
        <p:xfrm>
          <a:off x="611558" y="908722"/>
          <a:ext cx="7992889" cy="4896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2474">
                  <a:extLst>
                    <a:ext uri="{9D8B030D-6E8A-4147-A177-3AD203B41FA5}">
                      <a16:colId xmlns:a16="http://schemas.microsoft.com/office/drawing/2014/main" val="2171027742"/>
                    </a:ext>
                  </a:extLst>
                </a:gridCol>
                <a:gridCol w="1086083">
                  <a:extLst>
                    <a:ext uri="{9D8B030D-6E8A-4147-A177-3AD203B41FA5}">
                      <a16:colId xmlns:a16="http://schemas.microsoft.com/office/drawing/2014/main" val="320984499"/>
                    </a:ext>
                  </a:extLst>
                </a:gridCol>
                <a:gridCol w="1086083">
                  <a:extLst>
                    <a:ext uri="{9D8B030D-6E8A-4147-A177-3AD203B41FA5}">
                      <a16:colId xmlns:a16="http://schemas.microsoft.com/office/drawing/2014/main" val="2139224702"/>
                    </a:ext>
                  </a:extLst>
                </a:gridCol>
                <a:gridCol w="1086083">
                  <a:extLst>
                    <a:ext uri="{9D8B030D-6E8A-4147-A177-3AD203B41FA5}">
                      <a16:colId xmlns:a16="http://schemas.microsoft.com/office/drawing/2014/main" val="2485062249"/>
                    </a:ext>
                  </a:extLst>
                </a:gridCol>
                <a:gridCol w="1086083">
                  <a:extLst>
                    <a:ext uri="{9D8B030D-6E8A-4147-A177-3AD203B41FA5}">
                      <a16:colId xmlns:a16="http://schemas.microsoft.com/office/drawing/2014/main" val="371394744"/>
                    </a:ext>
                  </a:extLst>
                </a:gridCol>
                <a:gridCol w="1086083">
                  <a:extLst>
                    <a:ext uri="{9D8B030D-6E8A-4147-A177-3AD203B41FA5}">
                      <a16:colId xmlns:a16="http://schemas.microsoft.com/office/drawing/2014/main" val="3255155010"/>
                    </a:ext>
                  </a:extLst>
                </a:gridCol>
              </a:tblGrid>
              <a:tr h="8093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év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584049"/>
                  </a:ext>
                </a:extLst>
              </a:tr>
              <a:tr h="1618692"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típus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2015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2016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2017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2018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2019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215497"/>
                  </a:ext>
                </a:extLst>
              </a:tr>
              <a:tr h="8093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pedagógus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2005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1922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endParaRPr lang="hu-HU" sz="32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799</a:t>
                      </a:r>
                      <a:endParaRPr lang="hu-HU" sz="32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6880155"/>
                  </a:ext>
                </a:extLst>
              </a:tr>
              <a:tr h="809346"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vezető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23</a:t>
                      </a:r>
                      <a:endParaRPr lang="hu-HU" sz="32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1201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2257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2231</a:t>
                      </a:r>
                      <a:endParaRPr lang="hu-HU" sz="32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2233</a:t>
                      </a:r>
                      <a:endParaRPr lang="hu-HU" sz="32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383100"/>
                  </a:ext>
                </a:extLst>
              </a:tr>
              <a:tr h="849813">
                <a:tc>
                  <a:txBody>
                    <a:bodyPr/>
                    <a:lstStyle/>
                    <a:p>
                      <a:pPr algn="ctr" fontAlgn="b"/>
                      <a:r>
                        <a:rPr lang="hu-HU" sz="32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intézmény</a:t>
                      </a:r>
                      <a:endParaRPr lang="hu-HU" sz="3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endParaRPr lang="hu-HU" sz="32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hu-HU" sz="3200" b="0" i="0" u="none" strike="noStrike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1577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3176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32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2893</a:t>
                      </a:r>
                      <a:endParaRPr lang="hu-HU" sz="32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1782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632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A jövő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9802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4000" b="1" dirty="0" smtClean="0"/>
              <a:t>Adatproblémák</a:t>
            </a:r>
          </a:p>
          <a:p>
            <a:r>
              <a:rPr lang="hu-HU" sz="4000" dirty="0" smtClean="0"/>
              <a:t>Olyan adatbázisrendszerek biztosítása, amelyben a különböző adatbázisok össze vannak kapcsolva, egy adatot, csak a megfelelő helyen kell felvenni, </a:t>
            </a:r>
            <a:r>
              <a:rPr lang="hu-HU" sz="4000" dirty="0" smtClean="0"/>
              <a:t>módosítani – ennek a felismerése magasabb szinteken is megtörtént, a folyamat elindult</a:t>
            </a:r>
            <a:endParaRPr lang="hu-HU" sz="4000" dirty="0" smtClean="0"/>
          </a:p>
          <a:p>
            <a:r>
              <a:rPr lang="hu-HU" sz="4000" dirty="0" smtClean="0"/>
              <a:t>Intézményi adatfegyelem javulása</a:t>
            </a:r>
          </a:p>
          <a:p>
            <a:pPr marL="0" indent="0">
              <a:buNone/>
            </a:pPr>
            <a:r>
              <a:rPr lang="hu-HU" sz="4000" dirty="0" smtClean="0"/>
              <a:t>(a hiányzó adatokra OH saját </a:t>
            </a:r>
            <a:r>
              <a:rPr lang="hu-HU" sz="4000" dirty="0" smtClean="0"/>
              <a:t>adatbázis </a:t>
            </a:r>
            <a:r>
              <a:rPr lang="hu-HU" sz="4000" dirty="0" smtClean="0"/>
              <a:t>kiépítése</a:t>
            </a:r>
            <a:r>
              <a:rPr lang="hu-HU" sz="4000" dirty="0" smtClean="0"/>
              <a:t>)</a:t>
            </a:r>
            <a:endParaRPr lang="hu-HU" sz="4000" dirty="0" smtClean="0"/>
          </a:p>
          <a:p>
            <a:endParaRPr lang="hu-HU" sz="4000" dirty="0" smtClean="0"/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816743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dirty="0" smtClean="0"/>
              <a:t>A jövő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 fontScale="85000" lnSpcReduction="10000"/>
          </a:bodyPr>
          <a:lstStyle/>
          <a:p>
            <a:r>
              <a:rPr lang="hu-HU" sz="4000" dirty="0" smtClean="0"/>
              <a:t>A magyar köznevelési rendszer fejlesztése, eredményességének javulása egy összetett</a:t>
            </a:r>
            <a:r>
              <a:rPr lang="hu-HU" sz="4000" dirty="0" smtClean="0"/>
              <a:t> folyamat, </a:t>
            </a:r>
            <a:r>
              <a:rPr lang="hu-HU" sz="4000" dirty="0" smtClean="0"/>
              <a:t>amelynek a tanfelügyelet, minősítés egy-egy </a:t>
            </a:r>
            <a:r>
              <a:rPr lang="hu-HU" sz="4000" dirty="0" smtClean="0"/>
              <a:t>nagyon fontos </a:t>
            </a:r>
            <a:r>
              <a:rPr lang="hu-HU" sz="4000" dirty="0" smtClean="0"/>
              <a:t>eleme, de önmagukban nem képesek </a:t>
            </a:r>
            <a:r>
              <a:rPr lang="hu-HU" sz="4000" dirty="0" smtClean="0"/>
              <a:t>maradéktalanul megvalósítani </a:t>
            </a:r>
            <a:r>
              <a:rPr lang="hu-HU" sz="4000" dirty="0" smtClean="0"/>
              <a:t>a magyar köznevelés </a:t>
            </a:r>
            <a:r>
              <a:rPr lang="hu-HU" sz="4000" dirty="0" smtClean="0"/>
              <a:t>eredményességének lényeges javítását              (további, már működő rendszerelemek: szaktanácsadás, pedagógus továbbképzés, már folyamatban </a:t>
            </a:r>
            <a:r>
              <a:rPr lang="hu-HU" sz="4000" smtClean="0"/>
              <a:t>lévő további elemek</a:t>
            </a:r>
            <a:r>
              <a:rPr lang="hu-HU" sz="4000" dirty="0" smtClean="0"/>
              <a:t>: </a:t>
            </a:r>
            <a:r>
              <a:rPr lang="hu-HU" sz="4000" dirty="0" err="1" smtClean="0"/>
              <a:t>ikt</a:t>
            </a:r>
            <a:r>
              <a:rPr lang="hu-HU" sz="4000" dirty="0" smtClean="0"/>
              <a:t>. </a:t>
            </a:r>
            <a:r>
              <a:rPr lang="hu-HU" sz="4000" dirty="0"/>
              <a:t>f</a:t>
            </a:r>
            <a:r>
              <a:rPr lang="hu-HU" sz="4000" dirty="0" smtClean="0"/>
              <a:t>ejlesztés, új NAT, …)</a:t>
            </a:r>
            <a:endParaRPr lang="hu-HU" sz="4000" dirty="0" smtClean="0"/>
          </a:p>
          <a:p>
            <a:endParaRPr lang="hu-HU" sz="4000" dirty="0" smtClean="0"/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477350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1916832"/>
            <a:ext cx="7560840" cy="1325563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Köszönöm szépen a </a:t>
            </a:r>
            <a:r>
              <a:rPr lang="hu-HU" b="1" dirty="0" smtClean="0">
                <a:solidFill>
                  <a:srgbClr val="002060"/>
                </a:solidFill>
              </a:rPr>
              <a:t>figyelmet!</a:t>
            </a:r>
            <a:endParaRPr lang="hu-H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436096" y="4951621"/>
            <a:ext cx="31341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gerendas.janos@oh.gov.hu</a:t>
            </a:r>
          </a:p>
        </p:txBody>
      </p:sp>
    </p:spTree>
    <p:extLst>
      <p:ext uri="{BB962C8B-B14F-4D97-AF65-F5344CB8AC3E}">
        <p14:creationId xmlns:p14="http://schemas.microsoft.com/office/powerpoint/2010/main" val="203583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algn="ctr"/>
            <a:r>
              <a:rPr lang="hu-HU" sz="4000" b="1" kern="1200" dirty="0">
                <a:solidFill>
                  <a:srgbClr val="002060"/>
                </a:solidFill>
              </a:rPr>
              <a:t>Tanfelügyelet </a:t>
            </a:r>
            <a:r>
              <a:rPr lang="hu-HU" sz="4000" b="1" kern="1200" dirty="0" smtClean="0">
                <a:solidFill>
                  <a:srgbClr val="002060"/>
                </a:solidFill>
              </a:rPr>
              <a:t>– számokban</a:t>
            </a:r>
            <a:endParaRPr lang="hu-HU" sz="4000" b="1" kern="1200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5834" y="2488935"/>
            <a:ext cx="10619972" cy="5936706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pic>
        <p:nvPicPr>
          <p:cNvPr id="3074" name="Diagram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7776864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63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88642"/>
            <a:ext cx="8229600" cy="1080118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Minősítési eljárások eredménye 2018.</a:t>
            </a:r>
            <a:endParaRPr lang="hu-HU" sz="3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 smtClean="0">
                <a:solidFill>
                  <a:schemeClr val="accent5">
                    <a:lumMod val="75000"/>
                  </a:schemeClr>
                </a:solidFill>
              </a:rPr>
              <a:t>(2018. 05. 07-i adatok)</a:t>
            </a:r>
          </a:p>
          <a:p>
            <a:pPr marL="0" indent="0">
              <a:buNone/>
            </a:pPr>
            <a:endParaRPr lang="hu-H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/>
          </p:nvPr>
        </p:nvGraphicFramePr>
        <p:xfrm>
          <a:off x="628650" y="2060849"/>
          <a:ext cx="7886704" cy="2496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3230">
                  <a:extLst>
                    <a:ext uri="{9D8B030D-6E8A-4147-A177-3AD203B41FA5}">
                      <a16:colId xmlns:a16="http://schemas.microsoft.com/office/drawing/2014/main" val="891975930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3070467118"/>
                    </a:ext>
                  </a:extLst>
                </a:gridCol>
                <a:gridCol w="2647209">
                  <a:extLst>
                    <a:ext uri="{9D8B030D-6E8A-4147-A177-3AD203B41FA5}">
                      <a16:colId xmlns:a16="http://schemas.microsoft.com/office/drawing/2014/main" val="2372697739"/>
                    </a:ext>
                  </a:extLst>
                </a:gridCol>
              </a:tblGrid>
              <a:tr h="86409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3200" dirty="0">
                          <a:effectLst/>
                        </a:rPr>
                        <a:t>Sikeres </a:t>
                      </a:r>
                      <a:r>
                        <a:rPr lang="hu-HU" sz="3200" dirty="0" smtClean="0">
                          <a:effectLst/>
                        </a:rPr>
                        <a:t>minősítések</a:t>
                      </a:r>
                      <a:r>
                        <a:rPr lang="hu-HU" sz="3200" baseline="0" dirty="0" smtClean="0">
                          <a:effectLst/>
                        </a:rPr>
                        <a:t> átlageredménye</a:t>
                      </a:r>
                      <a:endParaRPr lang="hu-H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412" marR="54412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292341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u-HU" sz="2800" dirty="0" smtClean="0"/>
                        <a:t>Mesterpedagógus</a:t>
                      </a:r>
                      <a:endParaRPr lang="hu-HU" sz="2800" dirty="0"/>
                    </a:p>
                  </a:txBody>
                  <a:tcPr marL="54412" marR="54412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Pedagógus I.</a:t>
                      </a:r>
                    </a:p>
                  </a:txBody>
                  <a:tcPr marL="54412" marR="54412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Pedagógus II.</a:t>
                      </a:r>
                    </a:p>
                  </a:txBody>
                  <a:tcPr marL="54412" marR="54412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000722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96,86%</a:t>
                      </a:r>
                      <a:endParaRPr lang="hu-HU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412" marR="544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88,62%</a:t>
                      </a:r>
                      <a:endParaRPr lang="hu-HU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412" marR="544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800" dirty="0" smtClean="0">
                          <a:effectLst/>
                        </a:rPr>
                        <a:t>96,06%</a:t>
                      </a:r>
                      <a:endParaRPr lang="hu-H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4412" marR="5441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822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72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b="1" dirty="0" smtClean="0">
                <a:solidFill>
                  <a:srgbClr val="002060"/>
                </a:solidFill>
              </a:rPr>
              <a:t>Valami gond van!</a:t>
            </a:r>
            <a:endParaRPr lang="hu-HU" sz="6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 smtClean="0"/>
              <a:t>Az országos </a:t>
            </a:r>
            <a:r>
              <a:rPr lang="hu-HU" sz="4000" dirty="0" err="1" smtClean="0"/>
              <a:t>pedagógiai-szakmai</a:t>
            </a:r>
            <a:r>
              <a:rPr lang="hu-HU" sz="4000" dirty="0" smtClean="0"/>
              <a:t> ellenőrzés pedagógus eredményei és a minősítések eredménye nincs összhangban a magyar iskolarendszer eredményességével</a:t>
            </a:r>
          </a:p>
          <a:p>
            <a:pPr marL="0" indent="0">
              <a:buNone/>
            </a:pPr>
            <a:r>
              <a:rPr lang="hu-HU" sz="4000" dirty="0" smtClean="0"/>
              <a:t>A pedagógusok teljesítménye (az eredmények alapján) jóval magasabb mint az intézmények teljesítménye?</a:t>
            </a:r>
          </a:p>
        </p:txBody>
      </p:sp>
    </p:spTree>
    <p:extLst>
      <p:ext uri="{BB962C8B-B14F-4D97-AF65-F5344CB8AC3E}">
        <p14:creationId xmlns:p14="http://schemas.microsoft.com/office/powerpoint/2010/main" val="62527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b="1" dirty="0" smtClean="0">
                <a:solidFill>
                  <a:srgbClr val="002060"/>
                </a:solidFill>
              </a:rPr>
              <a:t>Tapasztalat</a:t>
            </a:r>
            <a:endParaRPr lang="hu-HU" sz="6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000" dirty="0" smtClean="0"/>
              <a:t>Fő üzenet:</a:t>
            </a:r>
            <a:endParaRPr lang="hu-HU" sz="4000" dirty="0"/>
          </a:p>
          <a:p>
            <a:r>
              <a:rPr lang="hu-HU" sz="4000" dirty="0" smtClean="0"/>
              <a:t>Az országos </a:t>
            </a:r>
            <a:r>
              <a:rPr lang="hu-HU" sz="4000" dirty="0" err="1" smtClean="0"/>
              <a:t>pedagógiai-szakmai</a:t>
            </a:r>
            <a:r>
              <a:rPr lang="hu-HU" sz="4000" dirty="0" smtClean="0"/>
              <a:t> ellenőrzés „megvetette a lábát” a magyar köznevelési rendszerben, elkezdte betölteni célját</a:t>
            </a:r>
          </a:p>
          <a:p>
            <a:r>
              <a:rPr lang="hu-HU" sz="4000" dirty="0" smtClean="0"/>
              <a:t>A</a:t>
            </a:r>
            <a:r>
              <a:rPr lang="hu-HU" sz="4000" dirty="0"/>
              <a:t> körülményekhez képest </a:t>
            </a:r>
            <a:r>
              <a:rPr lang="hu-HU" sz="4000" dirty="0" smtClean="0"/>
              <a:t>megfelelő színvonalon működik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418114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6000" b="1" dirty="0" smtClean="0">
                <a:solidFill>
                  <a:srgbClr val="002060"/>
                </a:solidFill>
              </a:rPr>
              <a:t>Tapasztalat - részletesebben</a:t>
            </a:r>
            <a:endParaRPr lang="hu-HU" sz="6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/>
          </a:bodyPr>
          <a:lstStyle/>
          <a:p>
            <a:r>
              <a:rPr lang="hu-HU" sz="4000" dirty="0" smtClean="0"/>
              <a:t>Egyértelműen javuló elfogadottság</a:t>
            </a:r>
          </a:p>
          <a:p>
            <a:r>
              <a:rPr lang="hu-HU" sz="4000" dirty="0" smtClean="0"/>
              <a:t>Fokozatosan kialakul a </a:t>
            </a:r>
            <a:r>
              <a:rPr lang="hu-HU" sz="4000" dirty="0" err="1" smtClean="0"/>
              <a:t>tanfelügyeleti</a:t>
            </a:r>
            <a:r>
              <a:rPr lang="hu-HU" sz="4000" dirty="0" smtClean="0"/>
              <a:t> ellenőrzés – kézikönyvek - </a:t>
            </a:r>
            <a:r>
              <a:rPr lang="hu-HU" sz="4000" dirty="0"/>
              <a:t>ismerete</a:t>
            </a:r>
            <a:endParaRPr lang="hu-HU" sz="4000" dirty="0" smtClean="0"/>
          </a:p>
          <a:p>
            <a:r>
              <a:rPr lang="hu-HU" sz="4000" dirty="0" smtClean="0"/>
              <a:t>A kezdeti nehézségek után alakul a az informatikai felületek alkalmazásának a rutinja</a:t>
            </a:r>
          </a:p>
          <a:p>
            <a:r>
              <a:rPr lang="hu-HU" sz="4000" dirty="0" smtClean="0"/>
              <a:t>Lassan javuló minőség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66199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6000" b="1" dirty="0" smtClean="0">
                <a:solidFill>
                  <a:srgbClr val="002060"/>
                </a:solidFill>
              </a:rPr>
              <a:t>Az ellenőrzések pozitív „hozadéka”</a:t>
            </a:r>
            <a:endParaRPr lang="hu-HU" sz="6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/>
          </a:bodyPr>
          <a:lstStyle/>
          <a:p>
            <a:r>
              <a:rPr lang="hu-HU" sz="4000" dirty="0" smtClean="0"/>
              <a:t>Önértékelési, értékelési kultúra fejlődése</a:t>
            </a:r>
          </a:p>
          <a:p>
            <a:r>
              <a:rPr lang="hu-HU" sz="4000" dirty="0" err="1" smtClean="0"/>
              <a:t>Ikt</a:t>
            </a:r>
            <a:r>
              <a:rPr lang="hu-HU" sz="4000" dirty="0" smtClean="0"/>
              <a:t> kompetenciák erősödése</a:t>
            </a:r>
          </a:p>
          <a:p>
            <a:r>
              <a:rPr lang="hu-HU" sz="4000" dirty="0" smtClean="0"/>
              <a:t>Pozitív megerősítés – kiemelkedő területek</a:t>
            </a:r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010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b="1" dirty="0" smtClean="0">
                <a:solidFill>
                  <a:srgbClr val="002060"/>
                </a:solidFill>
              </a:rPr>
              <a:t>A problémák háttere</a:t>
            </a:r>
            <a:endParaRPr lang="hu-HU" sz="6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/>
          </a:bodyPr>
          <a:lstStyle/>
          <a:p>
            <a:r>
              <a:rPr lang="hu-HU" sz="4000" dirty="0" smtClean="0"/>
              <a:t>Önértékelés, intézményi értékelés, külső értékelés  múltja</a:t>
            </a:r>
          </a:p>
          <a:p>
            <a:r>
              <a:rPr lang="hu-HU" sz="4000" dirty="0" smtClean="0"/>
              <a:t>Bevezetés körülményei</a:t>
            </a:r>
          </a:p>
          <a:p>
            <a:r>
              <a:rPr lang="hu-HU" sz="4000" dirty="0" err="1" smtClean="0"/>
              <a:t>Ikt</a:t>
            </a:r>
            <a:r>
              <a:rPr lang="hu-HU" sz="4000" dirty="0" smtClean="0"/>
              <a:t> kompetenciák hiánya</a:t>
            </a:r>
          </a:p>
          <a:p>
            <a:r>
              <a:rPr lang="hu-HU" sz="4000" dirty="0" smtClean="0"/>
              <a:t>Szakértői okok</a:t>
            </a:r>
          </a:p>
          <a:p>
            <a:r>
              <a:rPr lang="hu-HU" sz="4000" dirty="0" smtClean="0"/>
              <a:t>Adatproblémák</a:t>
            </a:r>
          </a:p>
          <a:p>
            <a:endParaRPr lang="hu-HU" sz="4000" dirty="0" smtClean="0"/>
          </a:p>
          <a:p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521598877"/>
      </p:ext>
    </p:extLst>
  </p:cSld>
  <p:clrMapOvr>
    <a:masterClrMapping/>
  </p:clrMapOvr>
</p:sld>
</file>

<file path=ppt/theme/theme1.xml><?xml version="1.0" encoding="utf-8"?>
<a:theme xmlns:a="http://schemas.openxmlformats.org/drawingml/2006/main" name="Téma1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éma1" id="{9DCAC95D-307E-46BE-AFFC-17F964AB9747}" vid="{DC3DF3E4-0B4E-46EB-8B4C-B16441952398}"/>
    </a:ext>
  </a:extLst>
</a:theme>
</file>

<file path=ppt/theme/theme2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H_prezentacio_sablon_alap.potx [Írásvédett]" id="{3966D538-4A87-4381-85FA-9C7633D9063C}" vid="{2156F2A8-6FBA-4C2D-B3FA-6B7C95A56C4B}"/>
    </a:ext>
  </a:extLst>
</a:theme>
</file>

<file path=ppt/theme/theme3.xml><?xml version="1.0" encoding="utf-8"?>
<a:theme xmlns:a="http://schemas.openxmlformats.org/drawingml/2006/main" name="1_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zakértő_fórum_2017szept.potx" id="{521BFB8B-0D54-4704-AD9D-6B0ADC3C4081}" vid="{664051A8-F126-4BE7-8C4B-3B0B84148E93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3A31BCF02CD1147A797C06A0EC047C6" ma:contentTypeVersion="2" ma:contentTypeDescription="Új dokumentum létrehozása." ma:contentTypeScope="" ma:versionID="35c3b02466a13777cc8df04c2175910b">
  <xsd:schema xmlns:xsd="http://www.w3.org/2001/XMLSchema" xmlns:xs="http://www.w3.org/2001/XMLSchema" xmlns:p="http://schemas.microsoft.com/office/2006/metadata/properties" xmlns:ns2="8a866707-41e7-4207-aa93-2b9142105529" targetNamespace="http://schemas.microsoft.com/office/2006/metadata/properties" ma:root="true" ma:fieldsID="02f78947ce9ee1c1cbf2b32bce8f4b2d" ns2:_="">
    <xsd:import namespace="8a866707-41e7-4207-aa93-2b914210552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866707-41e7-4207-aa93-2b914210552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umazonosító értéke" ma:description="Az elemhez rendelt dokumentumazonosító értéke." ma:internalName="_dlc_DocId" ma:readOnly="true">
      <xsd:simpleType>
        <xsd:restriction base="dms:Text"/>
      </xsd:simpleType>
    </xsd:element>
    <xsd:element name="_dlc_DocIdUrl" ma:index="9" nillable="true" ma:displayName="Dokumentumazonosító" ma:description="Állandó hivatkozás a dokumentumr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a866707-41e7-4207-aa93-2b9142105529">DKRHMUXQC7D2-493810551-9</_dlc_DocId>
    <_dlc_DocIdUrl xmlns="8a866707-41e7-4207-aa93-2b9142105529">
      <Url>https://intranet.oh.gov.hu/bie/_layouts/15/DocIdRedir.aspx?ID=DKRHMUXQC7D2-493810551-9</Url>
      <Description>DKRHMUXQC7D2-493810551-9</Description>
    </_dlc_DocIdUrl>
  </documentManagement>
</p:properti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33E38F5C-134C-4552-BFCC-ACF0D602A6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D9773A-DA6A-4033-8662-2260D513B0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866707-41e7-4207-aa93-2b91421055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07F634-AB65-47A8-A684-AA1CBB559B9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a866707-41e7-4207-aa93-2b9142105529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22ABD12F-70C6-4071-9089-1757E8018DA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Téma1</Template>
  <TotalTime>8274</TotalTime>
  <Words>677</Words>
  <Application>Microsoft Office PowerPoint</Application>
  <PresentationFormat>Diavetítés a képernyőre (4:3 oldalarány)</PresentationFormat>
  <Paragraphs>124</Paragraphs>
  <Slides>22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3</vt:i4>
      </vt:variant>
      <vt:variant>
        <vt:lpstr>Diacímek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Téma1</vt:lpstr>
      <vt:lpstr>Office-téma</vt:lpstr>
      <vt:lpstr>1_Office-téma</vt:lpstr>
      <vt:lpstr>Tapasztalatok és változások a Tanfelügyeletben</vt:lpstr>
      <vt:lpstr>Tanfelügyelet – számokban</vt:lpstr>
      <vt:lpstr>Tanfelügyelet – számokban</vt:lpstr>
      <vt:lpstr>Minősítési eljárások eredménye 2018.</vt:lpstr>
      <vt:lpstr>Valami gond van!</vt:lpstr>
      <vt:lpstr>Tapasztalat</vt:lpstr>
      <vt:lpstr>Tapasztalat - részletesebben</vt:lpstr>
      <vt:lpstr>Az ellenőrzések pozitív „hozadéka”</vt:lpstr>
      <vt:lpstr>A problémák háttere</vt:lpstr>
      <vt:lpstr>Önértékelés, értékelés múltja </vt:lpstr>
      <vt:lpstr>Bevezetés körülményei</vt:lpstr>
      <vt:lpstr>Bevezetés körülményei</vt:lpstr>
      <vt:lpstr>Ikt kompetenciák hiánya</vt:lpstr>
      <vt:lpstr>Szakértői okok</vt:lpstr>
      <vt:lpstr>Adatproblémák</vt:lpstr>
      <vt:lpstr>A jövő</vt:lpstr>
      <vt:lpstr>A jövő</vt:lpstr>
      <vt:lpstr>A jövő</vt:lpstr>
      <vt:lpstr>A jövő</vt:lpstr>
      <vt:lpstr>A jövő</vt:lpstr>
      <vt:lpstr>A jövő</vt:lpstr>
      <vt:lpstr>Köszönöm szépen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CsehB</dc:creator>
  <cp:lastModifiedBy>Gerendás János</cp:lastModifiedBy>
  <cp:revision>525</cp:revision>
  <cp:lastPrinted>2017-06-26T06:28:26Z</cp:lastPrinted>
  <dcterms:created xsi:type="dcterms:W3CDTF">2011-02-27T14:02:30Z</dcterms:created>
  <dcterms:modified xsi:type="dcterms:W3CDTF">2018-06-08T10:08:24Z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0x01010063A31BCF02CD1147A797C06A0EC047C6</vt:lpwstr>
  </property>
  <property fmtid="{D5CDD505-2E9C-101B-9397-08002B2CF9AE}" pid="3" name="_dlc_DocIdItemGuid">
    <vt:lpwstr>c44a1c3c-e425-4e21-b751-9058a32658c7</vt:lpwstr>
  </property>
</Properties>
</file>