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9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070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754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83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304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20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60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99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760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26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924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80835-F848-4A08-BDB8-F512A3813709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589E0-9FC0-48E8-A89D-62890C9BA5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4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Észrevételek és javaslatok a minősítési eljárással kapcsolatban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Oktatási Hivatallal egyeztetett anyag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79512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Szakál Ferenc Pál</a:t>
            </a:r>
          </a:p>
          <a:p>
            <a:r>
              <a:rPr lang="hu-HU" dirty="0" smtClean="0"/>
              <a:t>NPK Országos Elnökség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001" y="685789"/>
            <a:ext cx="3914775" cy="130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925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Dokumentum címe</a:t>
            </a:r>
          </a:p>
          <a:p>
            <a:r>
              <a:rPr lang="hu-HU" dirty="0" smtClean="0"/>
              <a:t>A feltöltéskor meg kell adni.</a:t>
            </a:r>
          </a:p>
          <a:p>
            <a:r>
              <a:rPr lang="hu-HU" dirty="0" smtClean="0"/>
              <a:t>Az értékeléskor egyrészt nem ezen a címen, hanem fájlnévvel jelenik meg, másrészt minden a helyén van.</a:t>
            </a:r>
          </a:p>
          <a:p>
            <a:r>
              <a:rPr lang="hu-HU" dirty="0" smtClean="0"/>
              <a:t>Így ez egy fölösleges újabb feladat a feltöltéskor. </a:t>
            </a:r>
            <a:r>
              <a:rPr lang="hu-HU" dirty="0" smtClean="0">
                <a:sym typeface="Wingdings" panose="05000000000000000000" pitchFamily="2" charset="2"/>
              </a:rPr>
              <a:t> Ne kelljen külön is címet adni!</a:t>
            </a:r>
            <a:endParaRPr lang="hu-HU" dirty="0" smtClean="0"/>
          </a:p>
          <a:p>
            <a:r>
              <a:rPr lang="hu-HU" dirty="0" smtClean="0"/>
              <a:t>Csak a felületet kell módosítani.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4.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Tárgyszó</a:t>
            </a:r>
          </a:p>
          <a:p>
            <a:r>
              <a:rPr lang="hu-HU" dirty="0" smtClean="0"/>
              <a:t>Egy régi elképzelés maradéka.</a:t>
            </a:r>
          </a:p>
          <a:p>
            <a:r>
              <a:rPr lang="hu-HU" dirty="0" smtClean="0"/>
              <a:t>Tárgyszavas keresésre nincs lehetőség, de szükségtelen is.</a:t>
            </a:r>
          </a:p>
          <a:p>
            <a:r>
              <a:rPr lang="hu-HU" dirty="0" smtClean="0"/>
              <a:t>Vagyis ez egy teljesen </a:t>
            </a:r>
            <a:r>
              <a:rPr lang="hu-HU" dirty="0" err="1" smtClean="0"/>
              <a:t>funkciótlan</a:t>
            </a:r>
            <a:r>
              <a:rPr lang="hu-HU" dirty="0" smtClean="0"/>
              <a:t> feladat a feltöltéskor </a:t>
            </a:r>
            <a:r>
              <a:rPr lang="hu-HU" dirty="0" smtClean="0">
                <a:sym typeface="Wingdings" panose="05000000000000000000" pitchFamily="2" charset="2"/>
              </a:rPr>
              <a:t> Szűnjön meg!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Csak a felület módosítandó.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5.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Csoport típusa (pl. tematikus tervnél)</a:t>
            </a:r>
          </a:p>
          <a:p>
            <a:r>
              <a:rPr lang="hu-HU" dirty="0" smtClean="0"/>
              <a:t>Nem lehet más, mint a portfóliójellegnél megadott típus.</a:t>
            </a:r>
          </a:p>
          <a:p>
            <a:r>
              <a:rPr lang="hu-HU" dirty="0" smtClean="0"/>
              <a:t>Vagyis ez redundáns, fölösleges adat </a:t>
            </a:r>
            <a:r>
              <a:rPr lang="hu-HU" dirty="0" smtClean="0">
                <a:sym typeface="Wingdings" panose="05000000000000000000" pitchFamily="2" charset="2"/>
              </a:rPr>
              <a:t> Elég egyszer, a portfóliójellegnél megadni.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Csak a felület módosítandó.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6.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Kompetencia megadása minden dokumentumnál</a:t>
            </a:r>
          </a:p>
          <a:p>
            <a:r>
              <a:rPr lang="hu-HU" dirty="0" smtClean="0"/>
              <a:t>Az értékeléshez nem ad információt, a szakértő nem is látja, nem nézi, mit adott meg a pedagógus.</a:t>
            </a:r>
          </a:p>
          <a:p>
            <a:r>
              <a:rPr lang="hu-HU" dirty="0" smtClean="0"/>
              <a:t>Gyakori, hogy mindig bejelölik mindet, néha ez indokolt is (pl. Szakmai életút bemutatása).</a:t>
            </a:r>
          </a:p>
          <a:p>
            <a:r>
              <a:rPr lang="hu-HU" dirty="0" smtClean="0"/>
              <a:t>Érv mellette, hogy segíthet az ellenőrzésben, illetve odafigyelni arra, hogy ezek bemutatása a cél.</a:t>
            </a:r>
          </a:p>
          <a:p>
            <a:r>
              <a:rPr lang="hu-HU" dirty="0" smtClean="0"/>
              <a:t>Ha kivesszük, csak a felület módosítását igényli.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7.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Tantárgy neve (tematikus tervnél, óratervnél)</a:t>
            </a:r>
          </a:p>
          <a:p>
            <a:r>
              <a:rPr lang="hu-HU" dirty="0" smtClean="0"/>
              <a:t>Tanári portfóliónál nem lehet más, mint amiből jelentkezett.</a:t>
            </a:r>
          </a:p>
          <a:p>
            <a:r>
              <a:rPr lang="hu-HU" dirty="0" smtClean="0"/>
              <a:t>Vagyis tanárok esetében ez lehetne automatikus, vagy ki lehetne hagyni.</a:t>
            </a:r>
          </a:p>
          <a:p>
            <a:r>
              <a:rPr lang="hu-HU" dirty="0" smtClean="0"/>
              <a:t>Csak a felületet kell módosítani hozzá.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8.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Tantárgy neve (önéletrajzban)</a:t>
            </a:r>
          </a:p>
          <a:p>
            <a:r>
              <a:rPr lang="hu-HU" dirty="0" smtClean="0"/>
              <a:t>A nem tantárgyhoz kötött munkaköröknél (pl. tanító) ez fölösleges macera.</a:t>
            </a:r>
          </a:p>
          <a:p>
            <a:r>
              <a:rPr lang="hu-HU" dirty="0" smtClean="0"/>
              <a:t>Így ezeknél lehetne automatikusan beírva, hogy nem tantárgyhoz kötött, vagy ki is lehetne hagyni az egészet.</a:t>
            </a:r>
          </a:p>
          <a:p>
            <a:r>
              <a:rPr lang="hu-HU" dirty="0" smtClean="0"/>
              <a:t>Csak a felületet kellene módosítani hozzá.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9.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Tantárgycsoport</a:t>
            </a:r>
          </a:p>
          <a:p>
            <a:r>
              <a:rPr lang="hu-HU" dirty="0" smtClean="0"/>
              <a:t>Számos helyen kötelező megadni, de még senki nem tudta megmondani mi ez.</a:t>
            </a:r>
          </a:p>
          <a:p>
            <a:r>
              <a:rPr lang="hu-HU" dirty="0" smtClean="0"/>
              <a:t>De bármi is legyen, az értékeléshez semmiféle pluszinformációt nem ad. (A hospitálási naplónál pl. nem is kell megadni, és nem is hiányzik…)</a:t>
            </a:r>
          </a:p>
          <a:p>
            <a:r>
              <a:rPr lang="hu-HU" dirty="0" smtClean="0"/>
              <a:t>Ráadásul másféle menüből kell kiválasztani, mint a tantárgyat, ami külön is idegesítő.</a:t>
            </a:r>
          </a:p>
          <a:p>
            <a:r>
              <a:rPr lang="hu-HU" dirty="0" smtClean="0"/>
              <a:t>Fölösleges macera </a:t>
            </a:r>
            <a:r>
              <a:rPr lang="hu-HU" dirty="0" smtClean="0">
                <a:sym typeface="Wingdings" panose="05000000000000000000" pitchFamily="2" charset="2"/>
              </a:rPr>
              <a:t> Szűnjön meg!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felület módosítása szükséges.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Feltöltőfelület</a:t>
            </a:r>
            <a:r>
              <a:rPr lang="hu-HU" dirty="0" smtClean="0"/>
              <a:t> 10.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„Rögzítés” funkció</a:t>
            </a:r>
          </a:p>
          <a:p>
            <a:r>
              <a:rPr lang="hu-HU" dirty="0" smtClean="0"/>
              <a:t>Valóban szükséges (pl. több tantárgy megadásánál az önéletrajzban), de sok bosszúságot okoz.</a:t>
            </a:r>
          </a:p>
          <a:p>
            <a:r>
              <a:rPr lang="hu-HU" dirty="0" smtClean="0"/>
              <a:t>Ezt kiküszöbölné, ha a ?</a:t>
            </a:r>
            <a:r>
              <a:rPr lang="hu-HU" dirty="0" err="1" smtClean="0"/>
              <a:t>-nél</a:t>
            </a:r>
            <a:r>
              <a:rPr lang="hu-HU" dirty="0" smtClean="0"/>
              <a:t> lévő magyarázat felhívná a figyelmet a zöld +</a:t>
            </a:r>
            <a:r>
              <a:rPr lang="hu-HU" dirty="0" err="1" smtClean="0"/>
              <a:t>-re</a:t>
            </a:r>
            <a:r>
              <a:rPr lang="hu-HU" dirty="0" smtClean="0"/>
              <a:t>.</a:t>
            </a:r>
          </a:p>
          <a:p>
            <a:r>
              <a:rPr lang="hu-HU" dirty="0" smtClean="0"/>
              <a:t>Apró módosítás a felületen.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Feltöltőfelület</a:t>
            </a:r>
            <a:r>
              <a:rPr lang="hu-HU" dirty="0" smtClean="0"/>
              <a:t> 11.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7677" y="127305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Nevelési terv</a:t>
            </a:r>
          </a:p>
          <a:p>
            <a:r>
              <a:rPr lang="hu-HU" dirty="0" smtClean="0"/>
              <a:t>Az óvodapedagógusoknak kell feltöltenie a csoportprofillal egy fájlban.</a:t>
            </a:r>
          </a:p>
          <a:p>
            <a:r>
              <a:rPr lang="hu-HU" dirty="0" smtClean="0"/>
              <a:t>Ez így folyamatos viták, félreértések tárgya, hibák forrása.</a:t>
            </a:r>
          </a:p>
          <a:p>
            <a:r>
              <a:rPr lang="hu-HU" dirty="0" smtClean="0"/>
              <a:t>Legyen külön helyen, külön fájlban feltöltendő!</a:t>
            </a:r>
          </a:p>
          <a:p>
            <a:r>
              <a:rPr lang="hu-HU" dirty="0" smtClean="0"/>
              <a:t>A felület és az Útmutató módosítása szükséges.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eredménnyel kapcsolatos észrevétel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A szakértők és az eredmény</a:t>
            </a:r>
          </a:p>
          <a:p>
            <a:r>
              <a:rPr lang="hu-HU" dirty="0" smtClean="0"/>
              <a:t>A szakértők nem kapnak értesítést az eredményről, ami elég bizarr.</a:t>
            </a:r>
          </a:p>
          <a:p>
            <a:r>
              <a:rPr lang="hu-HU" dirty="0" smtClean="0"/>
              <a:t>Az indoklás az adatvédelem, de ez az érv nem áll meg, számos adatot kezelnek bizalmasan az eljárás során.</a:t>
            </a:r>
          </a:p>
          <a:p>
            <a:r>
              <a:rPr lang="hu-HU" dirty="0" smtClean="0"/>
              <a:t>Kapják meg az eredményt, azzal a feltétellel, hogy senkinek nem adhatják tovább!</a:t>
            </a:r>
          </a:p>
          <a:p>
            <a:r>
              <a:rPr lang="hu-HU" dirty="0" smtClean="0"/>
              <a:t>Az informatikai háttér, és esetleg az Útmutató módosítása szükséges hozzá.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Gyakornok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Ne nevezzük vizsgának a Gyakornok eljárását!</a:t>
            </a:r>
          </a:p>
          <a:p>
            <a:r>
              <a:rPr lang="hu-HU" dirty="0" smtClean="0"/>
              <a:t>Egy régi, de meg nem valósult elképzelés maradványa.</a:t>
            </a:r>
          </a:p>
          <a:p>
            <a:r>
              <a:rPr lang="hu-HU" dirty="0" smtClean="0"/>
              <a:t>Nincs különbség az eljárásban ezért semmi nem indokolja a megkülönböztetést.</a:t>
            </a:r>
          </a:p>
          <a:p>
            <a:r>
              <a:rPr lang="hu-HU" dirty="0" smtClean="0"/>
              <a:t>Apróság, de jogszabály-módosítást igényel. (</a:t>
            </a:r>
            <a:r>
              <a:rPr lang="hu-HU" dirty="0" err="1" smtClean="0"/>
              <a:t>Nkt</a:t>
            </a:r>
            <a:r>
              <a:rPr lang="hu-HU" dirty="0" smtClean="0"/>
              <a:t>.; 326-os)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32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eredménnyel kapcsolatos észrevétel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A rendszer mindenképpen kivárja a határidőt</a:t>
            </a:r>
          </a:p>
          <a:p>
            <a:r>
              <a:rPr lang="hu-HU" dirty="0" smtClean="0"/>
              <a:t>Gyakori eset, hogy a bizottság már jóval a 15 napos határidő vége előtt lezárja az értékelést.</a:t>
            </a:r>
          </a:p>
          <a:p>
            <a:r>
              <a:rPr lang="hu-HU" dirty="0" smtClean="0"/>
              <a:t>Ilyenkor változtatni már senki nem tud.</a:t>
            </a:r>
          </a:p>
          <a:p>
            <a:r>
              <a:rPr lang="hu-HU" dirty="0" smtClean="0"/>
              <a:t>A pedagógus mégsem kap értesítést, a rendszer mindenképpen kivárja a határidőt.</a:t>
            </a:r>
          </a:p>
          <a:p>
            <a:r>
              <a:rPr lang="hu-HU" dirty="0" smtClean="0"/>
              <a:t>Ha kész a végleges értékelés, azonnal kapjon értesítést az eredményről a pedagógus és az intézmény!</a:t>
            </a:r>
          </a:p>
          <a:p>
            <a:r>
              <a:rPr lang="hu-HU" dirty="0" smtClean="0"/>
              <a:t>Egyedül az megfontolandó, hogy a szakértők értékelésére rendelkezésre álló 5 nap előtt ne jöjjön meg az eredmény.</a:t>
            </a:r>
          </a:p>
          <a:p>
            <a:r>
              <a:rPr lang="hu-HU" dirty="0" smtClean="0"/>
              <a:t>A határidő nem változik, ezért csak az informatikai háttér módosítása szükséges.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224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eredménnyel kapcsolatos észrevétel 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Fölösleges határidő</a:t>
            </a:r>
          </a:p>
          <a:p>
            <a:r>
              <a:rPr lang="hu-HU" dirty="0" smtClean="0"/>
              <a:t>A jogszabály szerint az elnöknek a végleges döntést követően 5 napja van az eredmény rögzítésére, feltöltésére.</a:t>
            </a:r>
          </a:p>
          <a:p>
            <a:r>
              <a:rPr lang="hu-HU" dirty="0" smtClean="0"/>
              <a:t>A rendszer ezt az 5 napot is kivárja.</a:t>
            </a:r>
          </a:p>
          <a:p>
            <a:r>
              <a:rPr lang="hu-HU" dirty="0" smtClean="0"/>
              <a:t>Valójában semmit nem kell rögzítenie, sőt, nem is tud, sőt nem is tudja az eredményt.</a:t>
            </a:r>
          </a:p>
          <a:p>
            <a:r>
              <a:rPr lang="hu-HU" dirty="0" smtClean="0"/>
              <a:t>Ez az 5 nap teljesen értelmetlen, meg kell szüntetni.</a:t>
            </a:r>
          </a:p>
          <a:p>
            <a:r>
              <a:rPr lang="hu-HU" dirty="0" smtClean="0"/>
              <a:t>Mivel a 326-osban is szerepel, az informatikai háttér és az Útmutató mellett a jogszabály módosítása is szükséges.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730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2563" y="0"/>
            <a:ext cx="8229600" cy="1143000"/>
          </a:xfrm>
        </p:spPr>
        <p:txBody>
          <a:bodyPr/>
          <a:lstStyle/>
          <a:p>
            <a:r>
              <a:rPr lang="hu-HU" dirty="0" smtClean="0"/>
              <a:t>Jegyzőkönyvek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4942" y="1196752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Lehetséges automatizmusok</a:t>
            </a:r>
          </a:p>
          <a:p>
            <a:r>
              <a:rPr lang="hu-HU" dirty="0" smtClean="0"/>
              <a:t>A védési jegyzőkönyvbe a védés idején és a résztvevők nevén kívül automatikusan bekerülhetne még:</a:t>
            </a:r>
          </a:p>
          <a:p>
            <a:pPr lvl="1"/>
            <a:r>
              <a:rPr lang="hu-HU" dirty="0" smtClean="0"/>
              <a:t>Pedagógus munkaköre,</a:t>
            </a:r>
          </a:p>
          <a:p>
            <a:pPr lvl="1"/>
            <a:r>
              <a:rPr lang="hu-HU" dirty="0" smtClean="0"/>
              <a:t>Tantárgya (ha tantárgyhoz kötött),</a:t>
            </a:r>
          </a:p>
          <a:p>
            <a:pPr lvl="1"/>
            <a:r>
              <a:rPr lang="hu-HU" dirty="0" smtClean="0"/>
              <a:t>Védés helye,</a:t>
            </a:r>
          </a:p>
          <a:p>
            <a:pPr lvl="1"/>
            <a:r>
              <a:rPr lang="hu-HU" dirty="0" smtClean="0"/>
              <a:t>Intézmény OM azonosítója</a:t>
            </a:r>
          </a:p>
          <a:p>
            <a:r>
              <a:rPr lang="hu-HU" dirty="0" smtClean="0"/>
              <a:t>A látogatási jegyzőkönyvbe a látogatás idején és a kötelező résztvevők nevén kívül automatikusan bekerülhetne még:</a:t>
            </a:r>
          </a:p>
          <a:p>
            <a:pPr lvl="1"/>
            <a:r>
              <a:rPr lang="hu-HU" dirty="0" smtClean="0"/>
              <a:t>Intézmény neve és címe,</a:t>
            </a:r>
          </a:p>
          <a:p>
            <a:pPr lvl="1"/>
            <a:r>
              <a:rPr lang="hu-HU" dirty="0" smtClean="0"/>
              <a:t>Tanár esetében a tantárgy megnevezése,</a:t>
            </a:r>
          </a:p>
          <a:p>
            <a:pPr lvl="1"/>
            <a:r>
              <a:rPr lang="hu-HU" dirty="0" smtClean="0"/>
              <a:t>A jegyzőkönyv összeállítójának neve (csak a szakos lehet),</a:t>
            </a:r>
          </a:p>
          <a:p>
            <a:pPr lvl="1"/>
            <a:r>
              <a:rPr lang="hu-HU" dirty="0" smtClean="0"/>
              <a:t>A dátumnál a település, vagy dátum helyett a „</a:t>
            </a:r>
            <a:r>
              <a:rPr lang="hu-HU" dirty="0" err="1" smtClean="0"/>
              <a:t>k.m.f</a:t>
            </a:r>
            <a:r>
              <a:rPr lang="hu-HU" dirty="0" smtClean="0"/>
              <a:t>.” rövidítés</a:t>
            </a:r>
          </a:p>
          <a:p>
            <a:r>
              <a:rPr lang="hu-HU" dirty="0" smtClean="0"/>
              <a:t>Ezekhez csak az informatikai háttér és a letölthető dokumentumok módosítása szükséges.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Jegyzőkönyvek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Fölösleges, elhagyható adatok a látogatási jegyzőkönyvben:</a:t>
            </a:r>
          </a:p>
          <a:p>
            <a:r>
              <a:rPr lang="hu-HU" dirty="0" smtClean="0"/>
              <a:t>Megfigyelés helye (Teljesen lényegtelen.)</a:t>
            </a:r>
          </a:p>
          <a:p>
            <a:r>
              <a:rPr lang="hu-HU" dirty="0" smtClean="0"/>
              <a:t>Műveltségterület (A tantárgyból következik, pluszinformációt nem ad az eljárásról.)</a:t>
            </a:r>
          </a:p>
          <a:p>
            <a:r>
              <a:rPr lang="hu-HU" dirty="0" smtClean="0"/>
              <a:t>Hozzászólás, nyilatkozat (Elég lenne „rendkívüli esemény, megjegyzés.”)</a:t>
            </a:r>
          </a:p>
          <a:p>
            <a:r>
              <a:rPr lang="hu-HU" dirty="0" smtClean="0"/>
              <a:t>Mellékletek listája (</a:t>
            </a:r>
            <a:r>
              <a:rPr lang="hu-HU" dirty="0"/>
              <a:t>K</a:t>
            </a:r>
            <a:r>
              <a:rPr lang="hu-HU" dirty="0" smtClean="0"/>
              <a:t>ötelezőek, ha nincsenek meg, nincs eljárás, nincs jegyzőkönyv.)</a:t>
            </a:r>
          </a:p>
          <a:p>
            <a:r>
              <a:rPr lang="hu-HU" dirty="0" smtClean="0"/>
              <a:t>Csak </a:t>
            </a:r>
            <a:r>
              <a:rPr lang="hu-HU" dirty="0"/>
              <a:t>az informatikai háttér és a letölthető dokumentumok módosítása szükséges.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Jegyzőkönyvek 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Látogatási jegyzőkönyv további egyszerűsítése</a:t>
            </a:r>
          </a:p>
          <a:p>
            <a:r>
              <a:rPr lang="hu-HU" dirty="0" smtClean="0"/>
              <a:t>Lehetne egy jegyzőkönyv a két órához. (Amúgy is egy fájl.)</a:t>
            </a:r>
          </a:p>
          <a:p>
            <a:r>
              <a:rPr lang="hu-HU" dirty="0" smtClean="0"/>
              <a:t>Kevesebb írnivaló, kevesebb aláírás, kevesebb iktatószám, kevesebb </a:t>
            </a:r>
            <a:r>
              <a:rPr lang="hu-HU" dirty="0" err="1" smtClean="0"/>
              <a:t>szkennelés</a:t>
            </a:r>
            <a:r>
              <a:rPr lang="hu-HU" dirty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kevesebb</a:t>
            </a:r>
            <a:r>
              <a:rPr lang="hu-HU" dirty="0" smtClean="0">
                <a:sym typeface="Wingdings" panose="05000000000000000000" pitchFamily="2" charset="2"/>
              </a:rPr>
              <a:t> hibalehetőség.</a:t>
            </a:r>
          </a:p>
          <a:p>
            <a:r>
              <a:rPr lang="hu-HU" dirty="0" smtClean="0"/>
              <a:t>Csak </a:t>
            </a:r>
            <a:r>
              <a:rPr lang="hu-HU" dirty="0"/>
              <a:t>az informatikai háttér és a letölthető dokumentumok módosítása szükséges.</a:t>
            </a:r>
            <a:endParaRPr lang="hu-H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Gyakornok 2/A.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032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A gyakornok minősítése ne a gyakornoki idő lejártának hónapjában legyen!</a:t>
            </a:r>
          </a:p>
          <a:p>
            <a:r>
              <a:rPr lang="hu-HU" dirty="0" smtClean="0"/>
              <a:t>Valószínűleg szintén egy régi elképzelés maradéka.</a:t>
            </a:r>
          </a:p>
          <a:p>
            <a:r>
              <a:rPr lang="hu-HU" dirty="0" smtClean="0"/>
              <a:t>Semmi nem indokolja, hiszen őt is a következő januárban sorolják át.</a:t>
            </a:r>
          </a:p>
          <a:p>
            <a:r>
              <a:rPr lang="hu-HU" dirty="0" smtClean="0"/>
              <a:t>Bonyolítja az adminisztrációt (gyakornoki idő rögzítése, jelentkeztetés).</a:t>
            </a:r>
          </a:p>
          <a:p>
            <a:r>
              <a:rPr lang="hu-HU" dirty="0" smtClean="0"/>
              <a:t>Nehezíti a szervezést (kötötté válik az időpont, és sok kerül májusra vagy szeptemberre).</a:t>
            </a:r>
          </a:p>
          <a:p>
            <a:r>
              <a:rPr lang="hu-HU" dirty="0" smtClean="0"/>
              <a:t>Szintén jogszabály-módosítást igényel (326-os)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Gyakornok 2/B.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Ha marad a Gyakornok minősítésének időpontja, akkor viszont a sikeres minősítéskor rögtön kerüljön </a:t>
            </a:r>
            <a:r>
              <a:rPr lang="hu-HU" b="1" dirty="0" err="1" smtClean="0"/>
              <a:t>PI-be</a:t>
            </a:r>
            <a:r>
              <a:rPr lang="hu-HU" b="1" dirty="0" smtClean="0"/>
              <a:t>!</a:t>
            </a:r>
          </a:p>
          <a:p>
            <a:r>
              <a:rPr lang="hu-HU" dirty="0" smtClean="0"/>
              <a:t>Így értelmet nyerne a szabály.</a:t>
            </a:r>
          </a:p>
          <a:p>
            <a:r>
              <a:rPr lang="hu-HU" dirty="0" smtClean="0"/>
              <a:t>Rövidülne a gyakornoki idő, ami emelné a pálya vonzerejét.</a:t>
            </a:r>
          </a:p>
          <a:p>
            <a:r>
              <a:rPr lang="hu-HU" dirty="0" smtClean="0"/>
              <a:t>Igazából nem rövidülne, hanem így lenne ténylegesen 2 év.</a:t>
            </a:r>
          </a:p>
          <a:p>
            <a:r>
              <a:rPr lang="hu-HU" dirty="0" smtClean="0"/>
              <a:t>Gyakornok esetében ez költségvetésileg sem lehet gond, mert évekkel előtte ismert az időpont.</a:t>
            </a:r>
          </a:p>
          <a:p>
            <a:r>
              <a:rPr lang="hu-HU" dirty="0" smtClean="0"/>
              <a:t>Ehhez is módosítandó az </a:t>
            </a:r>
            <a:r>
              <a:rPr lang="hu-HU" dirty="0" err="1" smtClean="0"/>
              <a:t>Nkt</a:t>
            </a:r>
            <a:r>
              <a:rPr lang="hu-HU" dirty="0" smtClean="0"/>
              <a:t>. </a:t>
            </a:r>
            <a:r>
              <a:rPr lang="hu-HU" dirty="0"/>
              <a:t>é</a:t>
            </a:r>
            <a:r>
              <a:rPr lang="hu-HU" dirty="0" smtClean="0"/>
              <a:t>s a 326-os.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Gyakornok 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Sikeres minősítés esetén a Gyakornok már a következő szeptembertől kaphasson 22 órát!</a:t>
            </a:r>
          </a:p>
          <a:p>
            <a:r>
              <a:rPr lang="hu-HU" dirty="0" smtClean="0"/>
              <a:t>Nem kellene félévkor tantárgyfelosztást módosítani emiatt. (Durvább eset is volt…)</a:t>
            </a:r>
          </a:p>
          <a:p>
            <a:r>
              <a:rPr lang="hu-HU" dirty="0" smtClean="0"/>
              <a:t>Ha a 2/B valósulna meg, akkor az lenne a jó megoldás, ha a sikeres minősítéskor már lehetne, a következő szeptembertől pedig kellene legalább 22 órát kapnia.</a:t>
            </a:r>
          </a:p>
          <a:p>
            <a:r>
              <a:rPr lang="hu-HU" dirty="0" smtClean="0"/>
              <a:t>A javaslat az </a:t>
            </a:r>
            <a:r>
              <a:rPr lang="hu-HU" dirty="0" err="1" smtClean="0"/>
              <a:t>Nkt</a:t>
            </a:r>
            <a:r>
              <a:rPr lang="hu-HU" dirty="0" smtClean="0"/>
              <a:t>. és a 326-os rendelet módosítását igényli.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portfólió tartalma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Ne minősüljön plágiumnak, ha egyazon iskola pedagógusai ugyanazt az intézménybemutatást töltik fel!</a:t>
            </a:r>
          </a:p>
          <a:p>
            <a:r>
              <a:rPr lang="hu-HU" dirty="0" smtClean="0"/>
              <a:t>Ezt a dokumentumot nem értékelik, közvetlenül nem befolyásolja az eljárás sikerét.</a:t>
            </a:r>
          </a:p>
          <a:p>
            <a:r>
              <a:rPr lang="hu-HU" dirty="0" smtClean="0"/>
              <a:t>A portfólió lényegi része ettől még egyedi maradna.</a:t>
            </a:r>
          </a:p>
          <a:p>
            <a:r>
              <a:rPr lang="hu-HU" dirty="0" smtClean="0"/>
              <a:t>A lényeges adatok úgyis megegyeznek egy intézményen belül.</a:t>
            </a:r>
          </a:p>
          <a:p>
            <a:r>
              <a:rPr lang="hu-HU" dirty="0" smtClean="0"/>
              <a:t>Ehhez csak az Útmutatót és a felületet kell módosítani.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portfólió tartalma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Hospitálási napló helyett dolgozat vagy más tanulói munka értékelése</a:t>
            </a:r>
          </a:p>
          <a:p>
            <a:r>
              <a:rPr lang="hu-HU" dirty="0" smtClean="0"/>
              <a:t>A hospitálási naplóból általában csak a reflexió ad értékelhető információt, az is közvetve, mivel más pedagógus munkájáról szól.</a:t>
            </a:r>
          </a:p>
          <a:p>
            <a:r>
              <a:rPr lang="hu-HU" dirty="0" smtClean="0"/>
              <a:t>Viszont a 6. kompetencia bemutatására kevés a direkt lehetőség.</a:t>
            </a:r>
          </a:p>
          <a:p>
            <a:r>
              <a:rPr lang="hu-HU" dirty="0" smtClean="0"/>
              <a:t>Ugyanakkor a hospitálás kultúrájának fejlesztése is fontos cél.</a:t>
            </a:r>
          </a:p>
          <a:p>
            <a:r>
              <a:rPr lang="hu-HU" dirty="0" smtClean="0"/>
              <a:t>Az Útmutató felhívhatná a figyelmet egy értékelés bemutatásának hasznára a szabadon választhatók között.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Feltöltőfelület</a:t>
            </a:r>
            <a:r>
              <a:rPr lang="hu-HU" dirty="0" smtClean="0"/>
              <a:t>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Eredetiségnyilatkozat</a:t>
            </a:r>
          </a:p>
          <a:p>
            <a:r>
              <a:rPr lang="hu-HU" dirty="0" smtClean="0"/>
              <a:t>Kétszer egymás után kell beírnia a nevét (adatként, utána a szöveg részeként), ami elég idegesítő apróság.</a:t>
            </a:r>
          </a:p>
          <a:p>
            <a:r>
              <a:rPr lang="hu-HU" dirty="0" smtClean="0"/>
              <a:t>Lehetne a név és az azonosító a szöveg része.</a:t>
            </a:r>
          </a:p>
          <a:p>
            <a:r>
              <a:rPr lang="hu-HU" dirty="0" smtClean="0"/>
              <a:t>Még az útmutatót sem kellene módosítani, csak a nyomtatványmintát.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Feltöltőfelület</a:t>
            </a:r>
            <a:r>
              <a:rPr lang="hu-HU" dirty="0"/>
              <a:t> </a:t>
            </a:r>
            <a:r>
              <a:rPr lang="hu-HU" dirty="0" smtClean="0"/>
              <a:t>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Szakmai tapasztalat</a:t>
            </a:r>
          </a:p>
          <a:p>
            <a:r>
              <a:rPr lang="hu-HU" dirty="0" smtClean="0"/>
              <a:t>A jelenlegi munkahely és munkakör adatait eddig levette a </a:t>
            </a:r>
            <a:r>
              <a:rPr lang="hu-HU" dirty="0" err="1" smtClean="0"/>
              <a:t>KIR-ből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rendszer, újabban nem.</a:t>
            </a:r>
          </a:p>
          <a:p>
            <a:r>
              <a:rPr lang="hu-HU" dirty="0" smtClean="0"/>
              <a:t>Ez jó volt, állítsák vissza!</a:t>
            </a:r>
          </a:p>
          <a:p>
            <a:r>
              <a:rPr lang="hu-HU" dirty="0" smtClean="0"/>
              <a:t>Csak a felület módosítását igényli.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60326" y="5763490"/>
            <a:ext cx="983674" cy="10945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527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1388</Words>
  <Application>Microsoft Office PowerPoint</Application>
  <PresentationFormat>Diavetítés a képernyőre (4:3 oldalarány)</PresentationFormat>
  <Paragraphs>147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Észrevételek és javaslatok a minősítési eljárással kapcsolatban</vt:lpstr>
      <vt:lpstr>Gyakornok 1.</vt:lpstr>
      <vt:lpstr>Gyakornok 2/A.</vt:lpstr>
      <vt:lpstr>Gyakornok 2/B.</vt:lpstr>
      <vt:lpstr>Gyakornok 3.</vt:lpstr>
      <vt:lpstr>A portfólió tartalma 1.</vt:lpstr>
      <vt:lpstr>A portfólió tartalma 2.</vt:lpstr>
      <vt:lpstr>Feltöltőfelület 1.</vt:lpstr>
      <vt:lpstr>Feltöltőfelület 2.</vt:lpstr>
      <vt:lpstr>Feltöltőfelület 3.</vt:lpstr>
      <vt:lpstr>Feltöltőfelület 4.</vt:lpstr>
      <vt:lpstr>Feltöltőfelület 5.</vt:lpstr>
      <vt:lpstr>Feltöltőfelület 6.</vt:lpstr>
      <vt:lpstr>Feltöltőfelület 7.</vt:lpstr>
      <vt:lpstr>Feltöltőfelület 8.</vt:lpstr>
      <vt:lpstr>Feltöltőfelület 9.</vt:lpstr>
      <vt:lpstr>Feltöltőfelület 10.</vt:lpstr>
      <vt:lpstr>Feltöltőfelület 11.</vt:lpstr>
      <vt:lpstr>Az eredménnyel kapcsolatos észrevétel 1.</vt:lpstr>
      <vt:lpstr>Az eredménnyel kapcsolatos észrevétel 2.</vt:lpstr>
      <vt:lpstr>Az eredménnyel kapcsolatos észrevétel 3.</vt:lpstr>
      <vt:lpstr>Jegyzőkönyvek 1.</vt:lpstr>
      <vt:lpstr>Jegyzőkönyvek 2.</vt:lpstr>
      <vt:lpstr>Jegyzőkönyvek 3.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Javaslatok a</dc:title>
  <dc:creator>Szakál Ferenc Pál</dc:creator>
  <cp:lastModifiedBy>Szakál Ferenc Pál</cp:lastModifiedBy>
  <cp:revision>21</cp:revision>
  <dcterms:created xsi:type="dcterms:W3CDTF">2018-05-09T06:26:57Z</dcterms:created>
  <dcterms:modified xsi:type="dcterms:W3CDTF">2018-06-06T08:56:10Z</dcterms:modified>
</cp:coreProperties>
</file>