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27"/>
  </p:notesMasterIdLst>
  <p:sldIdLst>
    <p:sldId id="257" r:id="rId6"/>
    <p:sldId id="270" r:id="rId7"/>
    <p:sldId id="288" r:id="rId8"/>
    <p:sldId id="267" r:id="rId9"/>
    <p:sldId id="272" r:id="rId10"/>
    <p:sldId id="271" r:id="rId11"/>
    <p:sldId id="265" r:id="rId12"/>
    <p:sldId id="289" r:id="rId13"/>
    <p:sldId id="261" r:id="rId14"/>
    <p:sldId id="282" r:id="rId15"/>
    <p:sldId id="264" r:id="rId16"/>
    <p:sldId id="284" r:id="rId17"/>
    <p:sldId id="283" r:id="rId18"/>
    <p:sldId id="286" r:id="rId19"/>
    <p:sldId id="275" r:id="rId20"/>
    <p:sldId id="281" r:id="rId21"/>
    <p:sldId id="268" r:id="rId22"/>
    <p:sldId id="266" r:id="rId23"/>
    <p:sldId id="273" r:id="rId24"/>
    <p:sldId id="287" r:id="rId25"/>
    <p:sldId id="259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drainé Szent-Gály Viola dr" initials="NSVd" lastIdx="0" clrIdx="0">
    <p:extLst>
      <p:ext uri="{19B8F6BF-5375-455C-9EA6-DF929625EA0E}">
        <p15:presenceInfo xmlns:p15="http://schemas.microsoft.com/office/powerpoint/2012/main" userId="S-1-5-21-1019952561-2078092663-782984527-369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79079" autoAdjust="0"/>
  </p:normalViewPr>
  <p:slideViewPr>
    <p:cSldViewPr snapToGrid="0">
      <p:cViewPr varScale="1">
        <p:scale>
          <a:sx n="65" d="100"/>
          <a:sy n="65" d="100"/>
        </p:scale>
        <p:origin x="1238" y="38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52F68E-3B74-42EE-8E5D-7DEB3F059C44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2A649621-3E86-4887-83F6-AF05E87A12F8}">
      <dgm:prSet phldrT="[Szöveg]"/>
      <dgm:spPr/>
      <dgm:t>
        <a:bodyPr/>
        <a:lstStyle/>
        <a:p>
          <a:r>
            <a:rPr lang="hu-HU" dirty="0"/>
            <a:t>Jog…</a:t>
          </a:r>
          <a:r>
            <a:rPr lang="hu-HU" b="1" dirty="0">
              <a:solidFill>
                <a:srgbClr val="C00000"/>
              </a:solidFill>
            </a:rPr>
            <a:t>a pedagógiai program alapján </a:t>
          </a:r>
          <a:r>
            <a:rPr lang="hu-HU" dirty="0"/>
            <a:t>az ismereteket, a tananyagot, a nevelés-oktatás </a:t>
          </a:r>
          <a:r>
            <a:rPr lang="hu-HU" dirty="0">
              <a:solidFill>
                <a:srgbClr val="C00000"/>
              </a:solidFill>
            </a:rPr>
            <a:t>módszereit megválassza</a:t>
          </a:r>
          <a:r>
            <a:rPr lang="hu-HU" dirty="0"/>
            <a:t>,</a:t>
          </a:r>
          <a:r>
            <a:rPr lang="hu-H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(</a:t>
          </a:r>
          <a:r>
            <a:rPr lang="hu-HU" dirty="0" err="1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Kntv</a:t>
          </a:r>
          <a:r>
            <a:rPr lang="hu-H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. 63.§ (1) </a:t>
          </a:r>
          <a:r>
            <a:rPr lang="hu-HU" dirty="0" err="1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b.pont</a:t>
          </a:r>
          <a:endParaRPr lang="hu-HU" dirty="0"/>
        </a:p>
      </dgm:t>
    </dgm:pt>
    <dgm:pt modelId="{B0A075D1-3FEC-4F51-ACDC-F4B9FB0CF25E}" type="parTrans" cxnId="{198EB7C3-E1B6-4FEC-B51E-C77A0F1335E3}">
      <dgm:prSet/>
      <dgm:spPr/>
      <dgm:t>
        <a:bodyPr/>
        <a:lstStyle/>
        <a:p>
          <a:endParaRPr lang="hu-HU"/>
        </a:p>
      </dgm:t>
    </dgm:pt>
    <dgm:pt modelId="{9FEBE499-85E0-430F-BEB1-FA115982DE3B}" type="sibTrans" cxnId="{198EB7C3-E1B6-4FEC-B51E-C77A0F1335E3}">
      <dgm:prSet/>
      <dgm:spPr/>
      <dgm:t>
        <a:bodyPr/>
        <a:lstStyle/>
        <a:p>
          <a:endParaRPr lang="hu-HU"/>
        </a:p>
      </dgm:t>
    </dgm:pt>
    <dgm:pt modelId="{48B3EBD2-7365-4C90-93FB-84771A91EBE5}">
      <dgm:prSet phldrT="[Szöveg]"/>
      <dgm:spPr/>
      <dgm:t>
        <a:bodyPr/>
        <a:lstStyle/>
        <a:p>
          <a:r>
            <a:rPr lang="hu-H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Az óvodai </a:t>
          </a:r>
          <a:r>
            <a:rPr lang="hu-HU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csoportnapló </a:t>
          </a:r>
          <a:r>
            <a:rPr lang="hu-HU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az óvoda </a:t>
          </a:r>
          <a:r>
            <a:rPr lang="hu-HU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pedagógiai programja alapján</a:t>
          </a:r>
          <a:r>
            <a:rPr lang="hu-HU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</a:t>
          </a:r>
          <a:r>
            <a:rPr lang="hu-H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a nevelőmunka tervezésének dokumentálására szolgál 20/2012. EMMI 91.§ (1) bekezdés</a:t>
          </a:r>
          <a:endParaRPr lang="hu-HU" dirty="0"/>
        </a:p>
      </dgm:t>
    </dgm:pt>
    <dgm:pt modelId="{6901A019-DAD8-4A3C-A2B2-E51DCF61CE09}" type="parTrans" cxnId="{21A765D1-102E-416C-92CB-E4C0EF714382}">
      <dgm:prSet/>
      <dgm:spPr/>
      <dgm:t>
        <a:bodyPr/>
        <a:lstStyle/>
        <a:p>
          <a:endParaRPr lang="hu-HU"/>
        </a:p>
      </dgm:t>
    </dgm:pt>
    <dgm:pt modelId="{6B6B594D-A4D8-463C-A934-C0C5314C793D}" type="sibTrans" cxnId="{21A765D1-102E-416C-92CB-E4C0EF714382}">
      <dgm:prSet/>
      <dgm:spPr/>
      <dgm:t>
        <a:bodyPr/>
        <a:lstStyle/>
        <a:p>
          <a:endParaRPr lang="hu-HU"/>
        </a:p>
      </dgm:t>
    </dgm:pt>
    <dgm:pt modelId="{A96DF9F3-FD43-4DEB-AE2E-14AA49895807}" type="pres">
      <dgm:prSet presAssocID="{4052F68E-3B74-42EE-8E5D-7DEB3F059C44}" presName="Name0" presStyleCnt="0">
        <dgm:presLayoutVars>
          <dgm:dir/>
          <dgm:resizeHandles val="exact"/>
        </dgm:presLayoutVars>
      </dgm:prSet>
      <dgm:spPr/>
    </dgm:pt>
    <dgm:pt modelId="{0E19D942-1513-4ACC-9FE8-CEA433380018}" type="pres">
      <dgm:prSet presAssocID="{4052F68E-3B74-42EE-8E5D-7DEB3F059C44}" presName="bkgdShp" presStyleLbl="alignAccFollowNode1" presStyleIdx="0" presStyleCnt="1"/>
      <dgm:spPr/>
    </dgm:pt>
    <dgm:pt modelId="{67D8A068-E4D2-4678-B731-9C6136869FCF}" type="pres">
      <dgm:prSet presAssocID="{4052F68E-3B74-42EE-8E5D-7DEB3F059C44}" presName="linComp" presStyleCnt="0"/>
      <dgm:spPr/>
    </dgm:pt>
    <dgm:pt modelId="{F460B85C-08CB-4A5F-907A-CB7CFD322379}" type="pres">
      <dgm:prSet presAssocID="{2A649621-3E86-4887-83F6-AF05E87A12F8}" presName="compNode" presStyleCnt="0"/>
      <dgm:spPr/>
    </dgm:pt>
    <dgm:pt modelId="{968E34A0-C9EF-4BEB-BBA3-2BF63E317146}" type="pres">
      <dgm:prSet presAssocID="{2A649621-3E86-4887-83F6-AF05E87A12F8}" presName="node" presStyleLbl="node1" presStyleIdx="0" presStyleCnt="2" custScaleX="102214">
        <dgm:presLayoutVars>
          <dgm:bulletEnabled val="1"/>
        </dgm:presLayoutVars>
      </dgm:prSet>
      <dgm:spPr/>
    </dgm:pt>
    <dgm:pt modelId="{14986BE4-E3C0-4D54-872D-3E0A32DFFA0C}" type="pres">
      <dgm:prSet presAssocID="{2A649621-3E86-4887-83F6-AF05E87A12F8}" presName="invisiNode" presStyleLbl="node1" presStyleIdx="0" presStyleCnt="2"/>
      <dgm:spPr/>
    </dgm:pt>
    <dgm:pt modelId="{0FD79B9B-ACB3-451C-B5E9-ABA4FA34FEF0}" type="pres">
      <dgm:prSet presAssocID="{2A649621-3E86-4887-83F6-AF05E87A12F8}" presName="imagNode" presStyleLbl="fgImgPlace1" presStyleIdx="0" presStyleCnt="2" custScaleY="13636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8C564E1E-2333-4B15-9B32-0004A1561BEE}" type="pres">
      <dgm:prSet presAssocID="{9FEBE499-85E0-430F-BEB1-FA115982DE3B}" presName="sibTrans" presStyleLbl="sibTrans2D1" presStyleIdx="0" presStyleCnt="0"/>
      <dgm:spPr/>
    </dgm:pt>
    <dgm:pt modelId="{4893976D-73AE-4CDB-8720-059B6D444951}" type="pres">
      <dgm:prSet presAssocID="{48B3EBD2-7365-4C90-93FB-84771A91EBE5}" presName="compNode" presStyleCnt="0"/>
      <dgm:spPr/>
    </dgm:pt>
    <dgm:pt modelId="{F71CF2D6-B911-4548-A63E-6E0F9525C0DB}" type="pres">
      <dgm:prSet presAssocID="{48B3EBD2-7365-4C90-93FB-84771A91EBE5}" presName="node" presStyleLbl="node1" presStyleIdx="1" presStyleCnt="2">
        <dgm:presLayoutVars>
          <dgm:bulletEnabled val="1"/>
        </dgm:presLayoutVars>
      </dgm:prSet>
      <dgm:spPr/>
    </dgm:pt>
    <dgm:pt modelId="{2B0901E3-491D-4399-B1E6-880766266624}" type="pres">
      <dgm:prSet presAssocID="{48B3EBD2-7365-4C90-93FB-84771A91EBE5}" presName="invisiNode" presStyleLbl="node1" presStyleIdx="1" presStyleCnt="2"/>
      <dgm:spPr/>
    </dgm:pt>
    <dgm:pt modelId="{62478406-DFF5-4E46-9016-82C81C140187}" type="pres">
      <dgm:prSet presAssocID="{48B3EBD2-7365-4C90-93FB-84771A91EBE5}" presName="imagNode" presStyleLbl="fgImgPlace1" presStyleIdx="1" presStyleCnt="2"/>
      <dgm:spPr/>
    </dgm:pt>
  </dgm:ptLst>
  <dgm:cxnLst>
    <dgm:cxn modelId="{6B39213F-0ACF-454E-8B88-E962EC71B283}" type="presOf" srcId="{48B3EBD2-7365-4C90-93FB-84771A91EBE5}" destId="{F71CF2D6-B911-4548-A63E-6E0F9525C0DB}" srcOrd="0" destOrd="0" presId="urn:microsoft.com/office/officeart/2005/8/layout/pList2"/>
    <dgm:cxn modelId="{1E37B55B-3105-4873-B77E-E58A8BE31F40}" type="presOf" srcId="{9FEBE499-85E0-430F-BEB1-FA115982DE3B}" destId="{8C564E1E-2333-4B15-9B32-0004A1561BEE}" srcOrd="0" destOrd="0" presId="urn:microsoft.com/office/officeart/2005/8/layout/pList2"/>
    <dgm:cxn modelId="{FBBDC4B3-DAED-4DDA-B5D5-38EDC96CC54E}" type="presOf" srcId="{4052F68E-3B74-42EE-8E5D-7DEB3F059C44}" destId="{A96DF9F3-FD43-4DEB-AE2E-14AA49895807}" srcOrd="0" destOrd="0" presId="urn:microsoft.com/office/officeart/2005/8/layout/pList2"/>
    <dgm:cxn modelId="{198EB7C3-E1B6-4FEC-B51E-C77A0F1335E3}" srcId="{4052F68E-3B74-42EE-8E5D-7DEB3F059C44}" destId="{2A649621-3E86-4887-83F6-AF05E87A12F8}" srcOrd="0" destOrd="0" parTransId="{B0A075D1-3FEC-4F51-ACDC-F4B9FB0CF25E}" sibTransId="{9FEBE499-85E0-430F-BEB1-FA115982DE3B}"/>
    <dgm:cxn modelId="{3553B9CF-ECB7-4908-A0A8-477B51B3DB75}" type="presOf" srcId="{2A649621-3E86-4887-83F6-AF05E87A12F8}" destId="{968E34A0-C9EF-4BEB-BBA3-2BF63E317146}" srcOrd="0" destOrd="0" presId="urn:microsoft.com/office/officeart/2005/8/layout/pList2"/>
    <dgm:cxn modelId="{21A765D1-102E-416C-92CB-E4C0EF714382}" srcId="{4052F68E-3B74-42EE-8E5D-7DEB3F059C44}" destId="{48B3EBD2-7365-4C90-93FB-84771A91EBE5}" srcOrd="1" destOrd="0" parTransId="{6901A019-DAD8-4A3C-A2B2-E51DCF61CE09}" sibTransId="{6B6B594D-A4D8-463C-A934-C0C5314C793D}"/>
    <dgm:cxn modelId="{64142532-7424-4FAB-AF03-9F81381D4A87}" type="presParOf" srcId="{A96DF9F3-FD43-4DEB-AE2E-14AA49895807}" destId="{0E19D942-1513-4ACC-9FE8-CEA433380018}" srcOrd="0" destOrd="0" presId="urn:microsoft.com/office/officeart/2005/8/layout/pList2"/>
    <dgm:cxn modelId="{74F47265-B0A9-478E-AE50-136C096D5A75}" type="presParOf" srcId="{A96DF9F3-FD43-4DEB-AE2E-14AA49895807}" destId="{67D8A068-E4D2-4678-B731-9C6136869FCF}" srcOrd="1" destOrd="0" presId="urn:microsoft.com/office/officeart/2005/8/layout/pList2"/>
    <dgm:cxn modelId="{B15C37D4-442D-4096-8EAA-765AE5664C69}" type="presParOf" srcId="{67D8A068-E4D2-4678-B731-9C6136869FCF}" destId="{F460B85C-08CB-4A5F-907A-CB7CFD322379}" srcOrd="0" destOrd="0" presId="urn:microsoft.com/office/officeart/2005/8/layout/pList2"/>
    <dgm:cxn modelId="{172D2893-425C-433D-A742-6B615BB40DB1}" type="presParOf" srcId="{F460B85C-08CB-4A5F-907A-CB7CFD322379}" destId="{968E34A0-C9EF-4BEB-BBA3-2BF63E317146}" srcOrd="0" destOrd="0" presId="urn:microsoft.com/office/officeart/2005/8/layout/pList2"/>
    <dgm:cxn modelId="{89C22B17-446A-4047-BC5C-D9417A6C4D77}" type="presParOf" srcId="{F460B85C-08CB-4A5F-907A-CB7CFD322379}" destId="{14986BE4-E3C0-4D54-872D-3E0A32DFFA0C}" srcOrd="1" destOrd="0" presId="urn:microsoft.com/office/officeart/2005/8/layout/pList2"/>
    <dgm:cxn modelId="{8281F687-9A01-4E1F-88A6-F77FBBF22AC7}" type="presParOf" srcId="{F460B85C-08CB-4A5F-907A-CB7CFD322379}" destId="{0FD79B9B-ACB3-451C-B5E9-ABA4FA34FEF0}" srcOrd="2" destOrd="0" presId="urn:microsoft.com/office/officeart/2005/8/layout/pList2"/>
    <dgm:cxn modelId="{206446E3-E19E-446E-9180-646CF6DC8F34}" type="presParOf" srcId="{67D8A068-E4D2-4678-B731-9C6136869FCF}" destId="{8C564E1E-2333-4B15-9B32-0004A1561BEE}" srcOrd="1" destOrd="0" presId="urn:microsoft.com/office/officeart/2005/8/layout/pList2"/>
    <dgm:cxn modelId="{523BC5E4-DA15-465E-9F6D-A9C15D8ECE15}" type="presParOf" srcId="{67D8A068-E4D2-4678-B731-9C6136869FCF}" destId="{4893976D-73AE-4CDB-8720-059B6D444951}" srcOrd="2" destOrd="0" presId="urn:microsoft.com/office/officeart/2005/8/layout/pList2"/>
    <dgm:cxn modelId="{AED0C7BB-7A44-4D49-BA66-38D653B42B19}" type="presParOf" srcId="{4893976D-73AE-4CDB-8720-059B6D444951}" destId="{F71CF2D6-B911-4548-A63E-6E0F9525C0DB}" srcOrd="0" destOrd="0" presId="urn:microsoft.com/office/officeart/2005/8/layout/pList2"/>
    <dgm:cxn modelId="{BBA6534E-CE57-4D1E-BC03-BC87735E58F5}" type="presParOf" srcId="{4893976D-73AE-4CDB-8720-059B6D444951}" destId="{2B0901E3-491D-4399-B1E6-880766266624}" srcOrd="1" destOrd="0" presId="urn:microsoft.com/office/officeart/2005/8/layout/pList2"/>
    <dgm:cxn modelId="{C83E8BC2-0CF8-4000-9007-36551DD7050C}" type="presParOf" srcId="{4893976D-73AE-4CDB-8720-059B6D444951}" destId="{62478406-DFF5-4E46-9016-82C81C140187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F50AA7-786D-487E-90C3-E379C1461219}" type="doc">
      <dgm:prSet loTypeId="urn:microsoft.com/office/officeart/2005/8/layout/venn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hu-HU"/>
        </a:p>
      </dgm:t>
    </dgm:pt>
    <dgm:pt modelId="{AAA6F8EA-D464-4041-B03A-3096DA21A98D}">
      <dgm:prSet phldrT="[Szöveg]" custT="1"/>
      <dgm:spPr/>
      <dgm:t>
        <a:bodyPr/>
        <a:lstStyle/>
        <a:p>
          <a:r>
            <a:rPr lang="hu-HU" sz="2000" dirty="0">
              <a:solidFill>
                <a:srgbClr val="002060"/>
              </a:solidFill>
            </a:rPr>
            <a:t>Alapprogram</a:t>
          </a:r>
        </a:p>
      </dgm:t>
    </dgm:pt>
    <dgm:pt modelId="{73B3CB8C-CF80-4DB0-AEE6-909603C80485}" type="parTrans" cxnId="{FCE3DCA3-6191-4BAF-BD3D-42EBDAFE6BE7}">
      <dgm:prSet/>
      <dgm:spPr/>
      <dgm:t>
        <a:bodyPr/>
        <a:lstStyle/>
        <a:p>
          <a:endParaRPr lang="hu-HU"/>
        </a:p>
      </dgm:t>
    </dgm:pt>
    <dgm:pt modelId="{38A4EBB2-8F72-4DCD-92BF-760FE013C61F}" type="sibTrans" cxnId="{FCE3DCA3-6191-4BAF-BD3D-42EBDAFE6BE7}">
      <dgm:prSet/>
      <dgm:spPr/>
      <dgm:t>
        <a:bodyPr/>
        <a:lstStyle/>
        <a:p>
          <a:endParaRPr lang="hu-HU"/>
        </a:p>
      </dgm:t>
    </dgm:pt>
    <dgm:pt modelId="{E92BBCDE-5EFB-41EE-9CE9-C6CC0ED317B4}">
      <dgm:prSet phldrT="[Szöveg]" custT="1"/>
      <dgm:spPr/>
      <dgm:t>
        <a:bodyPr/>
        <a:lstStyle/>
        <a:p>
          <a:r>
            <a:rPr lang="hu-HU" sz="1800" dirty="0">
              <a:solidFill>
                <a:srgbClr val="002060"/>
              </a:solidFill>
            </a:rPr>
            <a:t>Pedagógiai program</a:t>
          </a:r>
        </a:p>
      </dgm:t>
    </dgm:pt>
    <dgm:pt modelId="{A9EF317B-3BB5-456B-A517-036241BB05F9}" type="parTrans" cxnId="{1449A6A0-03D7-4669-8E11-E11CACA0A216}">
      <dgm:prSet/>
      <dgm:spPr/>
      <dgm:t>
        <a:bodyPr/>
        <a:lstStyle/>
        <a:p>
          <a:endParaRPr lang="hu-HU"/>
        </a:p>
      </dgm:t>
    </dgm:pt>
    <dgm:pt modelId="{2717C6E2-6144-40F2-B8B0-08DA6DCA8A48}" type="sibTrans" cxnId="{1449A6A0-03D7-4669-8E11-E11CACA0A216}">
      <dgm:prSet/>
      <dgm:spPr/>
      <dgm:t>
        <a:bodyPr/>
        <a:lstStyle/>
        <a:p>
          <a:endParaRPr lang="hu-HU"/>
        </a:p>
      </dgm:t>
    </dgm:pt>
    <dgm:pt modelId="{0787D1FC-4F26-45A8-B1A4-0FD341A4735F}">
      <dgm:prSet phldrT="[Szöveg]" custT="1"/>
      <dgm:spPr/>
      <dgm:t>
        <a:bodyPr/>
        <a:lstStyle/>
        <a:p>
          <a:r>
            <a:rPr lang="hu-HU" sz="1400" dirty="0">
              <a:solidFill>
                <a:srgbClr val="002060"/>
              </a:solidFill>
            </a:rPr>
            <a:t>Módszertani szabadság </a:t>
          </a:r>
        </a:p>
        <a:p>
          <a:r>
            <a:rPr lang="hu-HU" sz="1400" dirty="0">
              <a:solidFill>
                <a:srgbClr val="002060"/>
              </a:solidFill>
            </a:rPr>
            <a:t>Óvodai csoportnapló</a:t>
          </a:r>
        </a:p>
      </dgm:t>
    </dgm:pt>
    <dgm:pt modelId="{89EE3799-14D7-4F6B-A04B-BA859A09D180}" type="parTrans" cxnId="{93B948F9-A246-4517-B091-DAC9DB4F15E7}">
      <dgm:prSet/>
      <dgm:spPr/>
      <dgm:t>
        <a:bodyPr/>
        <a:lstStyle/>
        <a:p>
          <a:endParaRPr lang="hu-HU"/>
        </a:p>
      </dgm:t>
    </dgm:pt>
    <dgm:pt modelId="{8501EA7B-8B73-4F5F-8417-71D38230DA3C}" type="sibTrans" cxnId="{93B948F9-A246-4517-B091-DAC9DB4F15E7}">
      <dgm:prSet/>
      <dgm:spPr/>
      <dgm:t>
        <a:bodyPr/>
        <a:lstStyle/>
        <a:p>
          <a:endParaRPr lang="hu-HU"/>
        </a:p>
      </dgm:t>
    </dgm:pt>
    <dgm:pt modelId="{F8BCFDBE-5EDE-4620-BD54-6E79DE21583D}">
      <dgm:prSet phldrT="[Szöveg]" custT="1"/>
      <dgm:spPr/>
      <dgm:t>
        <a:bodyPr/>
        <a:lstStyle/>
        <a:p>
          <a:endParaRPr lang="hu-HU" sz="1600" dirty="0">
            <a:solidFill>
              <a:srgbClr val="002060"/>
            </a:solidFill>
          </a:endParaRPr>
        </a:p>
      </dgm:t>
    </dgm:pt>
    <dgm:pt modelId="{6F1C9D94-748E-42F3-B032-CAFA015A394D}" type="parTrans" cxnId="{AA184520-3DEB-4682-8783-B9EDEE32CE90}">
      <dgm:prSet/>
      <dgm:spPr/>
      <dgm:t>
        <a:bodyPr/>
        <a:lstStyle/>
        <a:p>
          <a:endParaRPr lang="hu-HU"/>
        </a:p>
      </dgm:t>
    </dgm:pt>
    <dgm:pt modelId="{2C81E9B1-CB9D-404B-A115-2628382CBB99}" type="sibTrans" cxnId="{AA184520-3DEB-4682-8783-B9EDEE32CE90}">
      <dgm:prSet/>
      <dgm:spPr/>
      <dgm:t>
        <a:bodyPr/>
        <a:lstStyle/>
        <a:p>
          <a:endParaRPr lang="hu-HU"/>
        </a:p>
      </dgm:t>
    </dgm:pt>
    <dgm:pt modelId="{047B7268-56AA-412F-9649-7D4E2AB7597F}" type="pres">
      <dgm:prSet presAssocID="{68F50AA7-786D-487E-90C3-E379C1461219}" presName="Name0" presStyleCnt="0">
        <dgm:presLayoutVars>
          <dgm:chMax val="7"/>
          <dgm:resizeHandles val="exact"/>
        </dgm:presLayoutVars>
      </dgm:prSet>
      <dgm:spPr/>
    </dgm:pt>
    <dgm:pt modelId="{171F91D6-F89B-414F-9A20-45CFF432704D}" type="pres">
      <dgm:prSet presAssocID="{68F50AA7-786D-487E-90C3-E379C1461219}" presName="comp1" presStyleCnt="0"/>
      <dgm:spPr/>
    </dgm:pt>
    <dgm:pt modelId="{C19626B0-671A-4540-8499-688C0FDDD059}" type="pres">
      <dgm:prSet presAssocID="{68F50AA7-786D-487E-90C3-E379C1461219}" presName="circle1" presStyleLbl="node1" presStyleIdx="0" presStyleCnt="4" custScaleX="168635"/>
      <dgm:spPr/>
    </dgm:pt>
    <dgm:pt modelId="{D84DC3D9-48C2-4012-9802-91172D5ACADD}" type="pres">
      <dgm:prSet presAssocID="{68F50AA7-786D-487E-90C3-E379C1461219}" presName="c1text" presStyleLbl="node1" presStyleIdx="0" presStyleCnt="4">
        <dgm:presLayoutVars>
          <dgm:bulletEnabled val="1"/>
        </dgm:presLayoutVars>
      </dgm:prSet>
      <dgm:spPr/>
    </dgm:pt>
    <dgm:pt modelId="{3EB96DE4-16F3-4412-92CA-050BE1C7EF07}" type="pres">
      <dgm:prSet presAssocID="{68F50AA7-786D-487E-90C3-E379C1461219}" presName="comp2" presStyleCnt="0"/>
      <dgm:spPr/>
    </dgm:pt>
    <dgm:pt modelId="{E94E269D-7946-4A22-BFD2-F25BA1EF2D78}" type="pres">
      <dgm:prSet presAssocID="{68F50AA7-786D-487E-90C3-E379C1461219}" presName="circle2" presStyleLbl="node1" presStyleIdx="1" presStyleCnt="4" custScaleX="161539" custLinFactNeighborX="-2201" custLinFactNeighborY="0"/>
      <dgm:spPr/>
    </dgm:pt>
    <dgm:pt modelId="{FD92E892-D4FC-460E-A693-3D0FE2ADBFC4}" type="pres">
      <dgm:prSet presAssocID="{68F50AA7-786D-487E-90C3-E379C1461219}" presName="c2text" presStyleLbl="node1" presStyleIdx="1" presStyleCnt="4">
        <dgm:presLayoutVars>
          <dgm:bulletEnabled val="1"/>
        </dgm:presLayoutVars>
      </dgm:prSet>
      <dgm:spPr/>
    </dgm:pt>
    <dgm:pt modelId="{E6CD0F45-2F4C-4769-880B-68A78C501FAD}" type="pres">
      <dgm:prSet presAssocID="{68F50AA7-786D-487E-90C3-E379C1461219}" presName="comp3" presStyleCnt="0"/>
      <dgm:spPr/>
    </dgm:pt>
    <dgm:pt modelId="{7BE213DB-DE1C-4C89-A1E6-90171A693F8C}" type="pres">
      <dgm:prSet presAssocID="{68F50AA7-786D-487E-90C3-E379C1461219}" presName="circle3" presStyleLbl="node1" presStyleIdx="2" presStyleCnt="4" custScaleX="158415" custLinFactNeighborX="1301" custLinFactNeighborY="-628"/>
      <dgm:spPr/>
    </dgm:pt>
    <dgm:pt modelId="{7C0F4E26-06CE-436C-BCA8-AB28587FE160}" type="pres">
      <dgm:prSet presAssocID="{68F50AA7-786D-487E-90C3-E379C1461219}" presName="c3text" presStyleLbl="node1" presStyleIdx="2" presStyleCnt="4">
        <dgm:presLayoutVars>
          <dgm:bulletEnabled val="1"/>
        </dgm:presLayoutVars>
      </dgm:prSet>
      <dgm:spPr/>
    </dgm:pt>
    <dgm:pt modelId="{2D251669-4A57-4B6B-BFAE-41687B0FB777}" type="pres">
      <dgm:prSet presAssocID="{68F50AA7-786D-487E-90C3-E379C1461219}" presName="comp4" presStyleCnt="0"/>
      <dgm:spPr/>
    </dgm:pt>
    <dgm:pt modelId="{1E991946-950F-46F0-99A2-B22F3D2625D6}" type="pres">
      <dgm:prSet presAssocID="{68F50AA7-786D-487E-90C3-E379C1461219}" presName="circle4" presStyleLbl="node1" presStyleIdx="3" presStyleCnt="4" custScaleX="168635" custLinFactNeighborX="1951" custLinFactNeighborY="-231"/>
      <dgm:spPr/>
    </dgm:pt>
    <dgm:pt modelId="{F70C6989-091F-4A93-B7E4-1B5D9E79FCE7}" type="pres">
      <dgm:prSet presAssocID="{68F50AA7-786D-487E-90C3-E379C1461219}" presName="c4text" presStyleLbl="node1" presStyleIdx="3" presStyleCnt="4">
        <dgm:presLayoutVars>
          <dgm:bulletEnabled val="1"/>
        </dgm:presLayoutVars>
      </dgm:prSet>
      <dgm:spPr/>
    </dgm:pt>
  </dgm:ptLst>
  <dgm:cxnLst>
    <dgm:cxn modelId="{8BA32900-2C1F-4D5A-849E-E68699CB98AB}" type="presOf" srcId="{0787D1FC-4F26-45A8-B1A4-0FD341A4735F}" destId="{7BE213DB-DE1C-4C89-A1E6-90171A693F8C}" srcOrd="0" destOrd="0" presId="urn:microsoft.com/office/officeart/2005/8/layout/venn2"/>
    <dgm:cxn modelId="{4CBBFB18-12BC-4463-A518-CAB66D17F0A9}" type="presOf" srcId="{E92BBCDE-5EFB-41EE-9CE9-C6CC0ED317B4}" destId="{E94E269D-7946-4A22-BFD2-F25BA1EF2D78}" srcOrd="0" destOrd="0" presId="urn:microsoft.com/office/officeart/2005/8/layout/venn2"/>
    <dgm:cxn modelId="{F9C70D1E-3D9F-422F-BFF7-7DC403E2DB8E}" type="presOf" srcId="{AAA6F8EA-D464-4041-B03A-3096DA21A98D}" destId="{D84DC3D9-48C2-4012-9802-91172D5ACADD}" srcOrd="1" destOrd="0" presId="urn:microsoft.com/office/officeart/2005/8/layout/venn2"/>
    <dgm:cxn modelId="{AA184520-3DEB-4682-8783-B9EDEE32CE90}" srcId="{68F50AA7-786D-487E-90C3-E379C1461219}" destId="{F8BCFDBE-5EDE-4620-BD54-6E79DE21583D}" srcOrd="3" destOrd="0" parTransId="{6F1C9D94-748E-42F3-B032-CAFA015A394D}" sibTransId="{2C81E9B1-CB9D-404B-A115-2628382CBB99}"/>
    <dgm:cxn modelId="{2B051A2E-15D7-48AF-8E63-D6D394A1A31F}" type="presOf" srcId="{E92BBCDE-5EFB-41EE-9CE9-C6CC0ED317B4}" destId="{FD92E892-D4FC-460E-A693-3D0FE2ADBFC4}" srcOrd="1" destOrd="0" presId="urn:microsoft.com/office/officeart/2005/8/layout/venn2"/>
    <dgm:cxn modelId="{C23BEC63-94DD-453A-83B4-F774A764D41A}" type="presOf" srcId="{68F50AA7-786D-487E-90C3-E379C1461219}" destId="{047B7268-56AA-412F-9649-7D4E2AB7597F}" srcOrd="0" destOrd="0" presId="urn:microsoft.com/office/officeart/2005/8/layout/venn2"/>
    <dgm:cxn modelId="{D1963146-E0DF-4A2B-BFE0-DEE1A970A46C}" type="presOf" srcId="{F8BCFDBE-5EDE-4620-BD54-6E79DE21583D}" destId="{F70C6989-091F-4A93-B7E4-1B5D9E79FCE7}" srcOrd="1" destOrd="0" presId="urn:microsoft.com/office/officeart/2005/8/layout/venn2"/>
    <dgm:cxn modelId="{8B178D92-7F09-44D7-B70B-F92D44F872C7}" type="presOf" srcId="{F8BCFDBE-5EDE-4620-BD54-6E79DE21583D}" destId="{1E991946-950F-46F0-99A2-B22F3D2625D6}" srcOrd="0" destOrd="0" presId="urn:microsoft.com/office/officeart/2005/8/layout/venn2"/>
    <dgm:cxn modelId="{1449A6A0-03D7-4669-8E11-E11CACA0A216}" srcId="{68F50AA7-786D-487E-90C3-E379C1461219}" destId="{E92BBCDE-5EFB-41EE-9CE9-C6CC0ED317B4}" srcOrd="1" destOrd="0" parTransId="{A9EF317B-3BB5-456B-A517-036241BB05F9}" sibTransId="{2717C6E2-6144-40F2-B8B0-08DA6DCA8A48}"/>
    <dgm:cxn modelId="{1F40C5A3-85FC-46E5-B76F-7E371E988D47}" type="presOf" srcId="{AAA6F8EA-D464-4041-B03A-3096DA21A98D}" destId="{C19626B0-671A-4540-8499-688C0FDDD059}" srcOrd="0" destOrd="0" presId="urn:microsoft.com/office/officeart/2005/8/layout/venn2"/>
    <dgm:cxn modelId="{FCE3DCA3-6191-4BAF-BD3D-42EBDAFE6BE7}" srcId="{68F50AA7-786D-487E-90C3-E379C1461219}" destId="{AAA6F8EA-D464-4041-B03A-3096DA21A98D}" srcOrd="0" destOrd="0" parTransId="{73B3CB8C-CF80-4DB0-AEE6-909603C80485}" sibTransId="{38A4EBB2-8F72-4DCD-92BF-760FE013C61F}"/>
    <dgm:cxn modelId="{A04F03D4-BDD8-4088-A1C2-9CF6545DD903}" type="presOf" srcId="{0787D1FC-4F26-45A8-B1A4-0FD341A4735F}" destId="{7C0F4E26-06CE-436C-BCA8-AB28587FE160}" srcOrd="1" destOrd="0" presId="urn:microsoft.com/office/officeart/2005/8/layout/venn2"/>
    <dgm:cxn modelId="{93B948F9-A246-4517-B091-DAC9DB4F15E7}" srcId="{68F50AA7-786D-487E-90C3-E379C1461219}" destId="{0787D1FC-4F26-45A8-B1A4-0FD341A4735F}" srcOrd="2" destOrd="0" parTransId="{89EE3799-14D7-4F6B-A04B-BA859A09D180}" sibTransId="{8501EA7B-8B73-4F5F-8417-71D38230DA3C}"/>
    <dgm:cxn modelId="{273C23F3-4F53-401E-8538-BC2C9AA2C1CF}" type="presParOf" srcId="{047B7268-56AA-412F-9649-7D4E2AB7597F}" destId="{171F91D6-F89B-414F-9A20-45CFF432704D}" srcOrd="0" destOrd="0" presId="urn:microsoft.com/office/officeart/2005/8/layout/venn2"/>
    <dgm:cxn modelId="{A1DBFEDC-43C5-45DB-88C3-C3B8D536878B}" type="presParOf" srcId="{171F91D6-F89B-414F-9A20-45CFF432704D}" destId="{C19626B0-671A-4540-8499-688C0FDDD059}" srcOrd="0" destOrd="0" presId="urn:microsoft.com/office/officeart/2005/8/layout/venn2"/>
    <dgm:cxn modelId="{F32253C5-0930-4C39-ABC9-8E693050C8AC}" type="presParOf" srcId="{171F91D6-F89B-414F-9A20-45CFF432704D}" destId="{D84DC3D9-48C2-4012-9802-91172D5ACADD}" srcOrd="1" destOrd="0" presId="urn:microsoft.com/office/officeart/2005/8/layout/venn2"/>
    <dgm:cxn modelId="{62EE5DDF-12A0-4DEA-9EBB-EAABF9BC7937}" type="presParOf" srcId="{047B7268-56AA-412F-9649-7D4E2AB7597F}" destId="{3EB96DE4-16F3-4412-92CA-050BE1C7EF07}" srcOrd="1" destOrd="0" presId="urn:microsoft.com/office/officeart/2005/8/layout/venn2"/>
    <dgm:cxn modelId="{22726B98-9CE2-4DD9-ACA4-E5FA579AD605}" type="presParOf" srcId="{3EB96DE4-16F3-4412-92CA-050BE1C7EF07}" destId="{E94E269D-7946-4A22-BFD2-F25BA1EF2D78}" srcOrd="0" destOrd="0" presId="urn:microsoft.com/office/officeart/2005/8/layout/venn2"/>
    <dgm:cxn modelId="{CBF2B7D2-2079-4E3C-AAD3-963AA97ABEF0}" type="presParOf" srcId="{3EB96DE4-16F3-4412-92CA-050BE1C7EF07}" destId="{FD92E892-D4FC-460E-A693-3D0FE2ADBFC4}" srcOrd="1" destOrd="0" presId="urn:microsoft.com/office/officeart/2005/8/layout/venn2"/>
    <dgm:cxn modelId="{FDBA9D67-663B-4379-A3D5-899F43BBC209}" type="presParOf" srcId="{047B7268-56AA-412F-9649-7D4E2AB7597F}" destId="{E6CD0F45-2F4C-4769-880B-68A78C501FAD}" srcOrd="2" destOrd="0" presId="urn:microsoft.com/office/officeart/2005/8/layout/venn2"/>
    <dgm:cxn modelId="{8E080745-287D-4F9B-87A5-428DA441D4D3}" type="presParOf" srcId="{E6CD0F45-2F4C-4769-880B-68A78C501FAD}" destId="{7BE213DB-DE1C-4C89-A1E6-90171A693F8C}" srcOrd="0" destOrd="0" presId="urn:microsoft.com/office/officeart/2005/8/layout/venn2"/>
    <dgm:cxn modelId="{4A110D99-7527-47A8-8056-DC475F1897C9}" type="presParOf" srcId="{E6CD0F45-2F4C-4769-880B-68A78C501FAD}" destId="{7C0F4E26-06CE-436C-BCA8-AB28587FE160}" srcOrd="1" destOrd="0" presId="urn:microsoft.com/office/officeart/2005/8/layout/venn2"/>
    <dgm:cxn modelId="{93BCEB9F-6EDB-4A87-AA8A-2CDA03FF4239}" type="presParOf" srcId="{047B7268-56AA-412F-9649-7D4E2AB7597F}" destId="{2D251669-4A57-4B6B-BFAE-41687B0FB777}" srcOrd="3" destOrd="0" presId="urn:microsoft.com/office/officeart/2005/8/layout/venn2"/>
    <dgm:cxn modelId="{756D384C-94AC-403B-AF33-FE4620F45E4C}" type="presParOf" srcId="{2D251669-4A57-4B6B-BFAE-41687B0FB777}" destId="{1E991946-950F-46F0-99A2-B22F3D2625D6}" srcOrd="0" destOrd="0" presId="urn:microsoft.com/office/officeart/2005/8/layout/venn2"/>
    <dgm:cxn modelId="{646673D1-AE39-4F65-9710-ADCD400C109E}" type="presParOf" srcId="{2D251669-4A57-4B6B-BFAE-41687B0FB777}" destId="{F70C6989-091F-4A93-B7E4-1B5D9E79FCE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150655-FAF8-4CE9-A819-08987F3696E5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CC5F7FB5-E38B-4A8C-BB00-EA2C6F1B489F}">
      <dgm:prSet phldrT="[Szöveg]" custT="1"/>
      <dgm:spPr/>
      <dgm:t>
        <a:bodyPr/>
        <a:lstStyle/>
        <a:p>
          <a:r>
            <a:rPr lang="hu-HU" sz="1600" b="1" dirty="0"/>
            <a:t>Alapprogram határozott értékrendje és az óvodapedagógusok feladatai megjelenik a pedagógiai programokban, </a:t>
          </a:r>
          <a:endParaRPr lang="hu-HU" sz="1600" dirty="0"/>
        </a:p>
      </dgm:t>
    </dgm:pt>
    <dgm:pt modelId="{B8FDBED8-979A-42E9-803D-C4314CD457B0}" type="parTrans" cxnId="{C1FE6EBD-5E1A-400E-9CA8-26476E20893F}">
      <dgm:prSet/>
      <dgm:spPr/>
      <dgm:t>
        <a:bodyPr/>
        <a:lstStyle/>
        <a:p>
          <a:endParaRPr lang="hu-HU"/>
        </a:p>
      </dgm:t>
    </dgm:pt>
    <dgm:pt modelId="{1C8B1426-77B4-41B7-91B4-11C841093151}" type="sibTrans" cxnId="{C1FE6EBD-5E1A-400E-9CA8-26476E20893F}">
      <dgm:prSet/>
      <dgm:spPr/>
      <dgm:t>
        <a:bodyPr/>
        <a:lstStyle/>
        <a:p>
          <a:endParaRPr lang="hu-HU"/>
        </a:p>
      </dgm:t>
    </dgm:pt>
    <dgm:pt modelId="{0746B5A1-E710-44DA-942E-98AFEF73D387}">
      <dgm:prSet phldrT="[Szöveg]" custT="1"/>
      <dgm:spPr/>
      <dgm:t>
        <a:bodyPr/>
        <a:lstStyle/>
        <a:p>
          <a:r>
            <a:rPr lang="hu-HU" sz="1800" b="1" dirty="0"/>
            <a:t>A megvalósításra vonatkozó egyedi jellemzők hiánya akadályozza  a célszerű alkalmazást</a:t>
          </a:r>
          <a:endParaRPr lang="hu-HU" sz="1800" dirty="0"/>
        </a:p>
      </dgm:t>
    </dgm:pt>
    <dgm:pt modelId="{C3B4AD07-3BEE-47D3-826B-F8ECF4D12433}" type="parTrans" cxnId="{44D60918-356D-4A5D-B917-49B585BFC969}">
      <dgm:prSet/>
      <dgm:spPr/>
      <dgm:t>
        <a:bodyPr/>
        <a:lstStyle/>
        <a:p>
          <a:endParaRPr lang="hu-HU"/>
        </a:p>
      </dgm:t>
    </dgm:pt>
    <dgm:pt modelId="{3E770C55-926F-4C7D-AC8A-3A413660BD74}" type="sibTrans" cxnId="{44D60918-356D-4A5D-B917-49B585BFC969}">
      <dgm:prSet/>
      <dgm:spPr/>
      <dgm:t>
        <a:bodyPr/>
        <a:lstStyle/>
        <a:p>
          <a:endParaRPr lang="hu-HU"/>
        </a:p>
      </dgm:t>
    </dgm:pt>
    <dgm:pt modelId="{E103D5BF-A965-4694-9FA0-5BF373DB667F}" type="pres">
      <dgm:prSet presAssocID="{E9150655-FAF8-4CE9-A819-08987F3696E5}" presName="compositeShape" presStyleCnt="0">
        <dgm:presLayoutVars>
          <dgm:chMax val="2"/>
          <dgm:dir/>
          <dgm:resizeHandles val="exact"/>
        </dgm:presLayoutVars>
      </dgm:prSet>
      <dgm:spPr/>
    </dgm:pt>
    <dgm:pt modelId="{F4757DF0-BBE4-4B75-B315-16CE1CBF1A4D}" type="pres">
      <dgm:prSet presAssocID="{CC5F7FB5-E38B-4A8C-BB00-EA2C6F1B489F}" presName="upArrow" presStyleLbl="node1" presStyleIdx="0" presStyleCnt="2" custScaleY="57127" custLinFactNeighborX="-19071" custLinFactNeighborY="19901"/>
      <dgm:spPr/>
    </dgm:pt>
    <dgm:pt modelId="{37525DBE-1A75-47DD-A1FD-6250C56042D8}" type="pres">
      <dgm:prSet presAssocID="{CC5F7FB5-E38B-4A8C-BB00-EA2C6F1B489F}" presName="upArrowText" presStyleLbl="revTx" presStyleIdx="0" presStyleCnt="2" custScaleY="55873">
        <dgm:presLayoutVars>
          <dgm:chMax val="0"/>
          <dgm:bulletEnabled val="1"/>
        </dgm:presLayoutVars>
      </dgm:prSet>
      <dgm:spPr/>
    </dgm:pt>
    <dgm:pt modelId="{433795AE-86E7-4D48-8087-F161916DA344}" type="pres">
      <dgm:prSet presAssocID="{0746B5A1-E710-44DA-942E-98AFEF73D387}" presName="downArrow" presStyleLbl="node1" presStyleIdx="1" presStyleCnt="2" custScaleY="54246" custLinFactNeighborX="-19590" custLinFactNeighborY="6725"/>
      <dgm:spPr/>
    </dgm:pt>
    <dgm:pt modelId="{DC6F85A3-65EF-4FD5-B5DE-CDA5B5E2F9F1}" type="pres">
      <dgm:prSet presAssocID="{0746B5A1-E710-44DA-942E-98AFEF73D387}" presName="downArrowText" presStyleLbl="revTx" presStyleIdx="1" presStyleCnt="2" custScaleX="107642" custScaleY="60359">
        <dgm:presLayoutVars>
          <dgm:chMax val="0"/>
          <dgm:bulletEnabled val="1"/>
        </dgm:presLayoutVars>
      </dgm:prSet>
      <dgm:spPr/>
    </dgm:pt>
  </dgm:ptLst>
  <dgm:cxnLst>
    <dgm:cxn modelId="{648F8C05-3629-4638-9D34-3BF2547D151A}" type="presOf" srcId="{0746B5A1-E710-44DA-942E-98AFEF73D387}" destId="{DC6F85A3-65EF-4FD5-B5DE-CDA5B5E2F9F1}" srcOrd="0" destOrd="0" presId="urn:microsoft.com/office/officeart/2005/8/layout/arrow4"/>
    <dgm:cxn modelId="{44D60918-356D-4A5D-B917-49B585BFC969}" srcId="{E9150655-FAF8-4CE9-A819-08987F3696E5}" destId="{0746B5A1-E710-44DA-942E-98AFEF73D387}" srcOrd="1" destOrd="0" parTransId="{C3B4AD07-3BEE-47D3-826B-F8ECF4D12433}" sibTransId="{3E770C55-926F-4C7D-AC8A-3A413660BD74}"/>
    <dgm:cxn modelId="{43BDD049-253E-40C1-B496-D57FDC80F100}" type="presOf" srcId="{E9150655-FAF8-4CE9-A819-08987F3696E5}" destId="{E103D5BF-A965-4694-9FA0-5BF373DB667F}" srcOrd="0" destOrd="0" presId="urn:microsoft.com/office/officeart/2005/8/layout/arrow4"/>
    <dgm:cxn modelId="{01BD79B3-E87E-475B-AEF3-F7B54F520E61}" type="presOf" srcId="{CC5F7FB5-E38B-4A8C-BB00-EA2C6F1B489F}" destId="{37525DBE-1A75-47DD-A1FD-6250C56042D8}" srcOrd="0" destOrd="0" presId="urn:microsoft.com/office/officeart/2005/8/layout/arrow4"/>
    <dgm:cxn modelId="{C1FE6EBD-5E1A-400E-9CA8-26476E20893F}" srcId="{E9150655-FAF8-4CE9-A819-08987F3696E5}" destId="{CC5F7FB5-E38B-4A8C-BB00-EA2C6F1B489F}" srcOrd="0" destOrd="0" parTransId="{B8FDBED8-979A-42E9-803D-C4314CD457B0}" sibTransId="{1C8B1426-77B4-41B7-91B4-11C841093151}"/>
    <dgm:cxn modelId="{A6167569-2ACF-47D3-9069-C5DBD471A8C1}" type="presParOf" srcId="{E103D5BF-A965-4694-9FA0-5BF373DB667F}" destId="{F4757DF0-BBE4-4B75-B315-16CE1CBF1A4D}" srcOrd="0" destOrd="0" presId="urn:microsoft.com/office/officeart/2005/8/layout/arrow4"/>
    <dgm:cxn modelId="{50E937C1-E063-4455-AFED-6F21A9FFC351}" type="presParOf" srcId="{E103D5BF-A965-4694-9FA0-5BF373DB667F}" destId="{37525DBE-1A75-47DD-A1FD-6250C56042D8}" srcOrd="1" destOrd="0" presId="urn:microsoft.com/office/officeart/2005/8/layout/arrow4"/>
    <dgm:cxn modelId="{AB70C64D-8F88-4409-8980-D257D96597FA}" type="presParOf" srcId="{E103D5BF-A965-4694-9FA0-5BF373DB667F}" destId="{433795AE-86E7-4D48-8087-F161916DA344}" srcOrd="2" destOrd="0" presId="urn:microsoft.com/office/officeart/2005/8/layout/arrow4"/>
    <dgm:cxn modelId="{9AEEA602-61D5-4998-AAF9-489D7C886B19}" type="presParOf" srcId="{E103D5BF-A965-4694-9FA0-5BF373DB667F}" destId="{DC6F85A3-65EF-4FD5-B5DE-CDA5B5E2F9F1}" srcOrd="3" destOrd="0" presId="urn:microsoft.com/office/officeart/2005/8/layout/arrow4"/>
  </dgm:cxnLst>
  <dgm:bg>
    <a:solidFill>
      <a:schemeClr val="accent3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C46B6A-6A5C-4355-A8C4-FA1C38C4FFC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005E9C6-CF1F-4673-B13F-362A7503CAE0}">
      <dgm:prSet phldrT="[Szöveg]"/>
      <dgm:spPr/>
      <dgm:t>
        <a:bodyPr/>
        <a:lstStyle/>
        <a:p>
          <a:r>
            <a:rPr lang="hu-HU" dirty="0"/>
            <a:t>Pedagógus életpálya</a:t>
          </a:r>
        </a:p>
      </dgm:t>
    </dgm:pt>
    <dgm:pt modelId="{63466F3D-A7C4-4A92-81B0-77074208D034}" type="parTrans" cxnId="{B9AC3B6C-6DB2-4600-A813-495CBA0DBF1F}">
      <dgm:prSet/>
      <dgm:spPr/>
      <dgm:t>
        <a:bodyPr/>
        <a:lstStyle/>
        <a:p>
          <a:endParaRPr lang="hu-HU"/>
        </a:p>
      </dgm:t>
    </dgm:pt>
    <dgm:pt modelId="{69C859EC-3B99-4A27-B400-DB39079A97C2}" type="sibTrans" cxnId="{B9AC3B6C-6DB2-4600-A813-495CBA0DBF1F}">
      <dgm:prSet/>
      <dgm:spPr/>
      <dgm:t>
        <a:bodyPr/>
        <a:lstStyle/>
        <a:p>
          <a:endParaRPr lang="hu-HU"/>
        </a:p>
      </dgm:t>
    </dgm:pt>
    <dgm:pt modelId="{BEC43096-CBCA-4A15-91B0-EF2FFE782634}">
      <dgm:prSet phldrT="[Szöveg]"/>
      <dgm:spPr/>
      <dgm:t>
        <a:bodyPr/>
        <a:lstStyle/>
        <a:p>
          <a:r>
            <a:rPr lang="hu-HU" dirty="0"/>
            <a:t>Tanfelügyelet</a:t>
          </a:r>
        </a:p>
      </dgm:t>
    </dgm:pt>
    <dgm:pt modelId="{CBDB25ED-C2F5-4EF4-8A19-261805B04150}" type="parTrans" cxnId="{DF5007CF-D1CE-4951-8939-F81E975A6FDC}">
      <dgm:prSet/>
      <dgm:spPr/>
      <dgm:t>
        <a:bodyPr/>
        <a:lstStyle/>
        <a:p>
          <a:endParaRPr lang="hu-HU"/>
        </a:p>
      </dgm:t>
    </dgm:pt>
    <dgm:pt modelId="{C30B39D2-151C-4F75-B329-8F474D59C833}" type="sibTrans" cxnId="{DF5007CF-D1CE-4951-8939-F81E975A6FDC}">
      <dgm:prSet/>
      <dgm:spPr/>
      <dgm:t>
        <a:bodyPr/>
        <a:lstStyle/>
        <a:p>
          <a:endParaRPr lang="hu-HU"/>
        </a:p>
      </dgm:t>
    </dgm:pt>
    <dgm:pt modelId="{4DF40D75-8F1C-454E-B6E4-0663BB3AA554}">
      <dgm:prSet phldrT="[Szöveg]"/>
      <dgm:spPr/>
      <dgm:t>
        <a:bodyPr/>
        <a:lstStyle/>
        <a:p>
          <a:r>
            <a:rPr lang="hu-HU" dirty="0"/>
            <a:t>Önértékelés</a:t>
          </a:r>
        </a:p>
      </dgm:t>
    </dgm:pt>
    <dgm:pt modelId="{097315B3-8214-481A-94FF-C1767C7CC093}" type="parTrans" cxnId="{15836075-F8CC-4062-BDE2-3E3D5898C91D}">
      <dgm:prSet/>
      <dgm:spPr/>
      <dgm:t>
        <a:bodyPr/>
        <a:lstStyle/>
        <a:p>
          <a:endParaRPr lang="hu-HU"/>
        </a:p>
      </dgm:t>
    </dgm:pt>
    <dgm:pt modelId="{411D1AFF-43C1-486D-8111-4E9BC3FF8FC7}" type="sibTrans" cxnId="{15836075-F8CC-4062-BDE2-3E3D5898C91D}">
      <dgm:prSet/>
      <dgm:spPr/>
      <dgm:t>
        <a:bodyPr/>
        <a:lstStyle/>
        <a:p>
          <a:endParaRPr lang="hu-HU"/>
        </a:p>
      </dgm:t>
    </dgm:pt>
    <dgm:pt modelId="{F91C09DD-3348-4A6C-8923-17EA154509CA}">
      <dgm:prSet phldrT="[Szöveg]"/>
      <dgm:spPr/>
      <dgm:t>
        <a:bodyPr/>
        <a:lstStyle/>
        <a:p>
          <a:r>
            <a:rPr lang="hu-HU" dirty="0"/>
            <a:t>Pályázatok</a:t>
          </a:r>
        </a:p>
      </dgm:t>
    </dgm:pt>
    <dgm:pt modelId="{40E3638A-8323-4A85-BA3B-A0233EBC2BB8}" type="parTrans" cxnId="{02BE4C46-1C70-46DF-99B2-95C1EDBF9F06}">
      <dgm:prSet/>
      <dgm:spPr/>
      <dgm:t>
        <a:bodyPr/>
        <a:lstStyle/>
        <a:p>
          <a:endParaRPr lang="hu-HU"/>
        </a:p>
      </dgm:t>
    </dgm:pt>
    <dgm:pt modelId="{7132ECAD-2CE3-4C57-B2CA-35E1F8FA4B24}" type="sibTrans" cxnId="{02BE4C46-1C70-46DF-99B2-95C1EDBF9F06}">
      <dgm:prSet/>
      <dgm:spPr/>
      <dgm:t>
        <a:bodyPr/>
        <a:lstStyle/>
        <a:p>
          <a:endParaRPr lang="hu-HU"/>
        </a:p>
      </dgm:t>
    </dgm:pt>
    <dgm:pt modelId="{9F422C7E-98E0-423E-85D1-1A5A82668CC9}" type="pres">
      <dgm:prSet presAssocID="{5AC46B6A-6A5C-4355-A8C4-FA1C38C4FFCB}" presName="linear" presStyleCnt="0">
        <dgm:presLayoutVars>
          <dgm:dir/>
          <dgm:animLvl val="lvl"/>
          <dgm:resizeHandles val="exact"/>
        </dgm:presLayoutVars>
      </dgm:prSet>
      <dgm:spPr/>
    </dgm:pt>
    <dgm:pt modelId="{9AB97ED1-CADE-4DB4-9C82-7FB75DD4C3A2}" type="pres">
      <dgm:prSet presAssocID="{B005E9C6-CF1F-4673-B13F-362A7503CAE0}" presName="parentLin" presStyleCnt="0"/>
      <dgm:spPr/>
    </dgm:pt>
    <dgm:pt modelId="{CF9EE3C4-E2E1-43F6-8710-3C6D5C8012C1}" type="pres">
      <dgm:prSet presAssocID="{B005E9C6-CF1F-4673-B13F-362A7503CAE0}" presName="parentLeftMargin" presStyleLbl="node1" presStyleIdx="0" presStyleCnt="4"/>
      <dgm:spPr/>
    </dgm:pt>
    <dgm:pt modelId="{991EE77B-10FE-49CC-872E-DC11212D2D44}" type="pres">
      <dgm:prSet presAssocID="{B005E9C6-CF1F-4673-B13F-362A7503CAE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3AB68F9-E97C-4C17-A741-C153AC445D12}" type="pres">
      <dgm:prSet presAssocID="{B005E9C6-CF1F-4673-B13F-362A7503CAE0}" presName="negativeSpace" presStyleCnt="0"/>
      <dgm:spPr/>
    </dgm:pt>
    <dgm:pt modelId="{C32B79F9-1A7A-4B31-9254-8B9C98BC68C9}" type="pres">
      <dgm:prSet presAssocID="{B005E9C6-CF1F-4673-B13F-362A7503CAE0}" presName="childText" presStyleLbl="conFgAcc1" presStyleIdx="0" presStyleCnt="4">
        <dgm:presLayoutVars>
          <dgm:bulletEnabled val="1"/>
        </dgm:presLayoutVars>
      </dgm:prSet>
      <dgm:spPr/>
    </dgm:pt>
    <dgm:pt modelId="{7B2771B0-C931-4622-ABA3-BF7E5E70C702}" type="pres">
      <dgm:prSet presAssocID="{69C859EC-3B99-4A27-B400-DB39079A97C2}" presName="spaceBetweenRectangles" presStyleCnt="0"/>
      <dgm:spPr/>
    </dgm:pt>
    <dgm:pt modelId="{1008E6F2-7102-4B4F-9734-56140B9190DC}" type="pres">
      <dgm:prSet presAssocID="{BEC43096-CBCA-4A15-91B0-EF2FFE782634}" presName="parentLin" presStyleCnt="0"/>
      <dgm:spPr/>
    </dgm:pt>
    <dgm:pt modelId="{54F1B4D0-9DCB-4406-B0D1-CDB3522B981E}" type="pres">
      <dgm:prSet presAssocID="{BEC43096-CBCA-4A15-91B0-EF2FFE782634}" presName="parentLeftMargin" presStyleLbl="node1" presStyleIdx="0" presStyleCnt="4"/>
      <dgm:spPr/>
    </dgm:pt>
    <dgm:pt modelId="{E7D75F7A-1495-4824-BFD3-4A581DADE466}" type="pres">
      <dgm:prSet presAssocID="{BEC43096-CBCA-4A15-91B0-EF2FFE78263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6D82CD8-3715-439A-96EB-E7A33A217CCC}" type="pres">
      <dgm:prSet presAssocID="{BEC43096-CBCA-4A15-91B0-EF2FFE782634}" presName="negativeSpace" presStyleCnt="0"/>
      <dgm:spPr/>
    </dgm:pt>
    <dgm:pt modelId="{57263D82-E534-4C49-AC00-52A41B45B0F0}" type="pres">
      <dgm:prSet presAssocID="{BEC43096-CBCA-4A15-91B0-EF2FFE782634}" presName="childText" presStyleLbl="conFgAcc1" presStyleIdx="1" presStyleCnt="4">
        <dgm:presLayoutVars>
          <dgm:bulletEnabled val="1"/>
        </dgm:presLayoutVars>
      </dgm:prSet>
      <dgm:spPr/>
    </dgm:pt>
    <dgm:pt modelId="{320C866B-D258-4679-BFBC-2A24BA86E7BD}" type="pres">
      <dgm:prSet presAssocID="{C30B39D2-151C-4F75-B329-8F474D59C833}" presName="spaceBetweenRectangles" presStyleCnt="0"/>
      <dgm:spPr/>
    </dgm:pt>
    <dgm:pt modelId="{40A24136-3459-4D0A-91CD-61DFB3542988}" type="pres">
      <dgm:prSet presAssocID="{4DF40D75-8F1C-454E-B6E4-0663BB3AA554}" presName="parentLin" presStyleCnt="0"/>
      <dgm:spPr/>
    </dgm:pt>
    <dgm:pt modelId="{1E7C6132-7140-4E63-9D3C-582E39617C46}" type="pres">
      <dgm:prSet presAssocID="{4DF40D75-8F1C-454E-B6E4-0663BB3AA554}" presName="parentLeftMargin" presStyleLbl="node1" presStyleIdx="1" presStyleCnt="4"/>
      <dgm:spPr/>
    </dgm:pt>
    <dgm:pt modelId="{3C0F3D20-DD2C-4725-9968-BD36B8B111FC}" type="pres">
      <dgm:prSet presAssocID="{4DF40D75-8F1C-454E-B6E4-0663BB3AA55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725044D-E017-4825-AD22-B2D560347761}" type="pres">
      <dgm:prSet presAssocID="{4DF40D75-8F1C-454E-B6E4-0663BB3AA554}" presName="negativeSpace" presStyleCnt="0"/>
      <dgm:spPr/>
    </dgm:pt>
    <dgm:pt modelId="{F148ABAB-5A5F-415D-9ACE-B638D89492FB}" type="pres">
      <dgm:prSet presAssocID="{4DF40D75-8F1C-454E-B6E4-0663BB3AA554}" presName="childText" presStyleLbl="conFgAcc1" presStyleIdx="2" presStyleCnt="4">
        <dgm:presLayoutVars>
          <dgm:bulletEnabled val="1"/>
        </dgm:presLayoutVars>
      </dgm:prSet>
      <dgm:spPr/>
    </dgm:pt>
    <dgm:pt modelId="{E6252FA1-C1A6-44BD-88D2-E81C78C8909F}" type="pres">
      <dgm:prSet presAssocID="{411D1AFF-43C1-486D-8111-4E9BC3FF8FC7}" presName="spaceBetweenRectangles" presStyleCnt="0"/>
      <dgm:spPr/>
    </dgm:pt>
    <dgm:pt modelId="{4DB92712-2E6D-42A5-BB59-D473C313DD35}" type="pres">
      <dgm:prSet presAssocID="{F91C09DD-3348-4A6C-8923-17EA154509CA}" presName="parentLin" presStyleCnt="0"/>
      <dgm:spPr/>
    </dgm:pt>
    <dgm:pt modelId="{31308D14-079B-41FB-8A8A-78B1D9953351}" type="pres">
      <dgm:prSet presAssocID="{F91C09DD-3348-4A6C-8923-17EA154509CA}" presName="parentLeftMargin" presStyleLbl="node1" presStyleIdx="2" presStyleCnt="4"/>
      <dgm:spPr/>
    </dgm:pt>
    <dgm:pt modelId="{55AAB10E-4677-4F3C-A58D-7F1CC33D36D8}" type="pres">
      <dgm:prSet presAssocID="{F91C09DD-3348-4A6C-8923-17EA154509CA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A1FFD81F-8710-49D6-A62E-1228064E2C37}" type="pres">
      <dgm:prSet presAssocID="{F91C09DD-3348-4A6C-8923-17EA154509CA}" presName="negativeSpace" presStyleCnt="0"/>
      <dgm:spPr/>
    </dgm:pt>
    <dgm:pt modelId="{870E1D73-21AE-4074-A51D-701EFA4AEB58}" type="pres">
      <dgm:prSet presAssocID="{F91C09DD-3348-4A6C-8923-17EA154509C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B65000C-E83C-4852-A783-27AE3A6BE8C1}" type="presOf" srcId="{5AC46B6A-6A5C-4355-A8C4-FA1C38C4FFCB}" destId="{9F422C7E-98E0-423E-85D1-1A5A82668CC9}" srcOrd="0" destOrd="0" presId="urn:microsoft.com/office/officeart/2005/8/layout/list1"/>
    <dgm:cxn modelId="{9A278429-F198-49F0-8AB1-47476280AE91}" type="presOf" srcId="{F91C09DD-3348-4A6C-8923-17EA154509CA}" destId="{31308D14-079B-41FB-8A8A-78B1D9953351}" srcOrd="0" destOrd="0" presId="urn:microsoft.com/office/officeart/2005/8/layout/list1"/>
    <dgm:cxn modelId="{CBEDFF2D-4C95-4E8B-8786-E22FD833E87C}" type="presOf" srcId="{4DF40D75-8F1C-454E-B6E4-0663BB3AA554}" destId="{1E7C6132-7140-4E63-9D3C-582E39617C46}" srcOrd="0" destOrd="0" presId="urn:microsoft.com/office/officeart/2005/8/layout/list1"/>
    <dgm:cxn modelId="{02BE4C46-1C70-46DF-99B2-95C1EDBF9F06}" srcId="{5AC46B6A-6A5C-4355-A8C4-FA1C38C4FFCB}" destId="{F91C09DD-3348-4A6C-8923-17EA154509CA}" srcOrd="3" destOrd="0" parTransId="{40E3638A-8323-4A85-BA3B-A0233EBC2BB8}" sibTransId="{7132ECAD-2CE3-4C57-B2CA-35E1F8FA4B24}"/>
    <dgm:cxn modelId="{B9AC3B6C-6DB2-4600-A813-495CBA0DBF1F}" srcId="{5AC46B6A-6A5C-4355-A8C4-FA1C38C4FFCB}" destId="{B005E9C6-CF1F-4673-B13F-362A7503CAE0}" srcOrd="0" destOrd="0" parTransId="{63466F3D-A7C4-4A92-81B0-77074208D034}" sibTransId="{69C859EC-3B99-4A27-B400-DB39079A97C2}"/>
    <dgm:cxn modelId="{C5C8986D-BACE-44C6-BEBB-0C5E7C85B76B}" type="presOf" srcId="{BEC43096-CBCA-4A15-91B0-EF2FFE782634}" destId="{E7D75F7A-1495-4824-BFD3-4A581DADE466}" srcOrd="1" destOrd="0" presId="urn:microsoft.com/office/officeart/2005/8/layout/list1"/>
    <dgm:cxn modelId="{15836075-F8CC-4062-BDE2-3E3D5898C91D}" srcId="{5AC46B6A-6A5C-4355-A8C4-FA1C38C4FFCB}" destId="{4DF40D75-8F1C-454E-B6E4-0663BB3AA554}" srcOrd="2" destOrd="0" parTransId="{097315B3-8214-481A-94FF-C1767C7CC093}" sibTransId="{411D1AFF-43C1-486D-8111-4E9BC3FF8FC7}"/>
    <dgm:cxn modelId="{5E4C3A9B-6314-4B38-87C7-1445773CE6AB}" type="presOf" srcId="{B005E9C6-CF1F-4673-B13F-362A7503CAE0}" destId="{CF9EE3C4-E2E1-43F6-8710-3C6D5C8012C1}" srcOrd="0" destOrd="0" presId="urn:microsoft.com/office/officeart/2005/8/layout/list1"/>
    <dgm:cxn modelId="{E7A145B8-A47A-43F1-8FF3-97B1A76317BD}" type="presOf" srcId="{B005E9C6-CF1F-4673-B13F-362A7503CAE0}" destId="{991EE77B-10FE-49CC-872E-DC11212D2D44}" srcOrd="1" destOrd="0" presId="urn:microsoft.com/office/officeart/2005/8/layout/list1"/>
    <dgm:cxn modelId="{C14CC4C1-1E7A-4AC2-ABEF-3433F198E10F}" type="presOf" srcId="{BEC43096-CBCA-4A15-91B0-EF2FFE782634}" destId="{54F1B4D0-9DCB-4406-B0D1-CDB3522B981E}" srcOrd="0" destOrd="0" presId="urn:microsoft.com/office/officeart/2005/8/layout/list1"/>
    <dgm:cxn modelId="{DF5007CF-D1CE-4951-8939-F81E975A6FDC}" srcId="{5AC46B6A-6A5C-4355-A8C4-FA1C38C4FFCB}" destId="{BEC43096-CBCA-4A15-91B0-EF2FFE782634}" srcOrd="1" destOrd="0" parTransId="{CBDB25ED-C2F5-4EF4-8A19-261805B04150}" sibTransId="{C30B39D2-151C-4F75-B329-8F474D59C833}"/>
    <dgm:cxn modelId="{758A43E4-DA6E-4A9A-82E2-EC92321C9D8C}" type="presOf" srcId="{4DF40D75-8F1C-454E-B6E4-0663BB3AA554}" destId="{3C0F3D20-DD2C-4725-9968-BD36B8B111FC}" srcOrd="1" destOrd="0" presId="urn:microsoft.com/office/officeart/2005/8/layout/list1"/>
    <dgm:cxn modelId="{9C705AFD-B06B-4AAD-AD51-0401B7FBA533}" type="presOf" srcId="{F91C09DD-3348-4A6C-8923-17EA154509CA}" destId="{55AAB10E-4677-4F3C-A58D-7F1CC33D36D8}" srcOrd="1" destOrd="0" presId="urn:microsoft.com/office/officeart/2005/8/layout/list1"/>
    <dgm:cxn modelId="{4E834667-1E0A-4C01-A8D5-9FDA0AF450B5}" type="presParOf" srcId="{9F422C7E-98E0-423E-85D1-1A5A82668CC9}" destId="{9AB97ED1-CADE-4DB4-9C82-7FB75DD4C3A2}" srcOrd="0" destOrd="0" presId="urn:microsoft.com/office/officeart/2005/8/layout/list1"/>
    <dgm:cxn modelId="{96DB0D0F-126D-4779-A86C-5A822FF406D4}" type="presParOf" srcId="{9AB97ED1-CADE-4DB4-9C82-7FB75DD4C3A2}" destId="{CF9EE3C4-E2E1-43F6-8710-3C6D5C8012C1}" srcOrd="0" destOrd="0" presId="urn:microsoft.com/office/officeart/2005/8/layout/list1"/>
    <dgm:cxn modelId="{3D229CAF-0E46-4CC6-B5B2-D059922BB4B5}" type="presParOf" srcId="{9AB97ED1-CADE-4DB4-9C82-7FB75DD4C3A2}" destId="{991EE77B-10FE-49CC-872E-DC11212D2D44}" srcOrd="1" destOrd="0" presId="urn:microsoft.com/office/officeart/2005/8/layout/list1"/>
    <dgm:cxn modelId="{BEEE6FFE-4ABD-4A47-9408-54ABD5AEF643}" type="presParOf" srcId="{9F422C7E-98E0-423E-85D1-1A5A82668CC9}" destId="{A3AB68F9-E97C-4C17-A741-C153AC445D12}" srcOrd="1" destOrd="0" presId="urn:microsoft.com/office/officeart/2005/8/layout/list1"/>
    <dgm:cxn modelId="{51693D9B-3379-4909-B35E-8D665B505D91}" type="presParOf" srcId="{9F422C7E-98E0-423E-85D1-1A5A82668CC9}" destId="{C32B79F9-1A7A-4B31-9254-8B9C98BC68C9}" srcOrd="2" destOrd="0" presId="urn:microsoft.com/office/officeart/2005/8/layout/list1"/>
    <dgm:cxn modelId="{86B6BB91-5534-49AC-BAB4-0015CC603E1A}" type="presParOf" srcId="{9F422C7E-98E0-423E-85D1-1A5A82668CC9}" destId="{7B2771B0-C931-4622-ABA3-BF7E5E70C702}" srcOrd="3" destOrd="0" presId="urn:microsoft.com/office/officeart/2005/8/layout/list1"/>
    <dgm:cxn modelId="{A72A450F-965E-4BD3-82CC-488650FCE1B5}" type="presParOf" srcId="{9F422C7E-98E0-423E-85D1-1A5A82668CC9}" destId="{1008E6F2-7102-4B4F-9734-56140B9190DC}" srcOrd="4" destOrd="0" presId="urn:microsoft.com/office/officeart/2005/8/layout/list1"/>
    <dgm:cxn modelId="{BB5EA21E-94BC-40B0-BB23-40C0168E5734}" type="presParOf" srcId="{1008E6F2-7102-4B4F-9734-56140B9190DC}" destId="{54F1B4D0-9DCB-4406-B0D1-CDB3522B981E}" srcOrd="0" destOrd="0" presId="urn:microsoft.com/office/officeart/2005/8/layout/list1"/>
    <dgm:cxn modelId="{8511043F-D424-446A-958C-4A0DB8E91FBF}" type="presParOf" srcId="{1008E6F2-7102-4B4F-9734-56140B9190DC}" destId="{E7D75F7A-1495-4824-BFD3-4A581DADE466}" srcOrd="1" destOrd="0" presId="urn:microsoft.com/office/officeart/2005/8/layout/list1"/>
    <dgm:cxn modelId="{CE0A496D-966A-4892-A569-B6FCC4F62D8B}" type="presParOf" srcId="{9F422C7E-98E0-423E-85D1-1A5A82668CC9}" destId="{56D82CD8-3715-439A-96EB-E7A33A217CCC}" srcOrd="5" destOrd="0" presId="urn:microsoft.com/office/officeart/2005/8/layout/list1"/>
    <dgm:cxn modelId="{7BAFA793-7AD2-42A6-875C-1465B1D2170C}" type="presParOf" srcId="{9F422C7E-98E0-423E-85D1-1A5A82668CC9}" destId="{57263D82-E534-4C49-AC00-52A41B45B0F0}" srcOrd="6" destOrd="0" presId="urn:microsoft.com/office/officeart/2005/8/layout/list1"/>
    <dgm:cxn modelId="{50B221DD-BAAB-4306-8B2C-E0203E7D0BCA}" type="presParOf" srcId="{9F422C7E-98E0-423E-85D1-1A5A82668CC9}" destId="{320C866B-D258-4679-BFBC-2A24BA86E7BD}" srcOrd="7" destOrd="0" presId="urn:microsoft.com/office/officeart/2005/8/layout/list1"/>
    <dgm:cxn modelId="{4791A3F4-83DE-4768-B6C8-1EB56BC2E639}" type="presParOf" srcId="{9F422C7E-98E0-423E-85D1-1A5A82668CC9}" destId="{40A24136-3459-4D0A-91CD-61DFB3542988}" srcOrd="8" destOrd="0" presId="urn:microsoft.com/office/officeart/2005/8/layout/list1"/>
    <dgm:cxn modelId="{D5A339F4-DD9E-47B2-BED4-1E2E79ABAF46}" type="presParOf" srcId="{40A24136-3459-4D0A-91CD-61DFB3542988}" destId="{1E7C6132-7140-4E63-9D3C-582E39617C46}" srcOrd="0" destOrd="0" presId="urn:microsoft.com/office/officeart/2005/8/layout/list1"/>
    <dgm:cxn modelId="{AE7F4CAB-A44C-476D-B668-1E8015C9C250}" type="presParOf" srcId="{40A24136-3459-4D0A-91CD-61DFB3542988}" destId="{3C0F3D20-DD2C-4725-9968-BD36B8B111FC}" srcOrd="1" destOrd="0" presId="urn:microsoft.com/office/officeart/2005/8/layout/list1"/>
    <dgm:cxn modelId="{D51D0EA7-FCBB-4E00-99F5-F942340894C6}" type="presParOf" srcId="{9F422C7E-98E0-423E-85D1-1A5A82668CC9}" destId="{0725044D-E017-4825-AD22-B2D560347761}" srcOrd="9" destOrd="0" presId="urn:microsoft.com/office/officeart/2005/8/layout/list1"/>
    <dgm:cxn modelId="{5E6C9249-0CC4-461E-B4FD-5F3ED65A5F6F}" type="presParOf" srcId="{9F422C7E-98E0-423E-85D1-1A5A82668CC9}" destId="{F148ABAB-5A5F-415D-9ACE-B638D89492FB}" srcOrd="10" destOrd="0" presId="urn:microsoft.com/office/officeart/2005/8/layout/list1"/>
    <dgm:cxn modelId="{3FD450AE-8B5F-4A7B-8185-631D2A4EA746}" type="presParOf" srcId="{9F422C7E-98E0-423E-85D1-1A5A82668CC9}" destId="{E6252FA1-C1A6-44BD-88D2-E81C78C8909F}" srcOrd="11" destOrd="0" presId="urn:microsoft.com/office/officeart/2005/8/layout/list1"/>
    <dgm:cxn modelId="{3ADC88C9-059C-47B6-B5DA-60499838B152}" type="presParOf" srcId="{9F422C7E-98E0-423E-85D1-1A5A82668CC9}" destId="{4DB92712-2E6D-42A5-BB59-D473C313DD35}" srcOrd="12" destOrd="0" presId="urn:microsoft.com/office/officeart/2005/8/layout/list1"/>
    <dgm:cxn modelId="{0D3B722D-758A-45C2-B711-415883C3DE8B}" type="presParOf" srcId="{4DB92712-2E6D-42A5-BB59-D473C313DD35}" destId="{31308D14-079B-41FB-8A8A-78B1D9953351}" srcOrd="0" destOrd="0" presId="urn:microsoft.com/office/officeart/2005/8/layout/list1"/>
    <dgm:cxn modelId="{FB9C3285-BC7E-4829-801E-7B2645EC0A62}" type="presParOf" srcId="{4DB92712-2E6D-42A5-BB59-D473C313DD35}" destId="{55AAB10E-4677-4F3C-A58D-7F1CC33D36D8}" srcOrd="1" destOrd="0" presId="urn:microsoft.com/office/officeart/2005/8/layout/list1"/>
    <dgm:cxn modelId="{F07ED86A-70EB-4A72-8BDC-A9DADF90BB3A}" type="presParOf" srcId="{9F422C7E-98E0-423E-85D1-1A5A82668CC9}" destId="{A1FFD81F-8710-49D6-A62E-1228064E2C37}" srcOrd="13" destOrd="0" presId="urn:microsoft.com/office/officeart/2005/8/layout/list1"/>
    <dgm:cxn modelId="{8212F17F-C115-4829-97FC-A2857735ABAE}" type="presParOf" srcId="{9F422C7E-98E0-423E-85D1-1A5A82668CC9}" destId="{870E1D73-21AE-4074-A51D-701EFA4AEB5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C4B953-90FA-4611-B5C7-6C453BC4835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2E620464-37A1-4219-B312-07F17FA4FFE2}">
      <dgm:prSet phldrT="[Szöveg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hu-HU" dirty="0"/>
            <a:t>Országos pedagógiai-szakmai ellenőrzés fajtái</a:t>
          </a:r>
        </a:p>
      </dgm:t>
    </dgm:pt>
    <dgm:pt modelId="{E0696D73-33EE-412D-BCBE-468526C7A49B}" type="parTrans" cxnId="{0F629EDD-328C-4D43-9D9C-09A661DC052A}">
      <dgm:prSet/>
      <dgm:spPr/>
      <dgm:t>
        <a:bodyPr/>
        <a:lstStyle/>
        <a:p>
          <a:endParaRPr lang="hu-HU"/>
        </a:p>
      </dgm:t>
    </dgm:pt>
    <dgm:pt modelId="{AEC87B55-4760-4E57-A331-42972E398F1B}" type="sibTrans" cxnId="{0F629EDD-328C-4D43-9D9C-09A661DC052A}">
      <dgm:prSet/>
      <dgm:spPr/>
      <dgm:t>
        <a:bodyPr/>
        <a:lstStyle/>
        <a:p>
          <a:endParaRPr lang="hu-HU"/>
        </a:p>
      </dgm:t>
    </dgm:pt>
    <dgm:pt modelId="{F2B2E428-7001-4E86-B7DD-31C8E6BF3B8D}">
      <dgm:prSet phldrT="[Szöveg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hu-HU" dirty="0"/>
            <a:t>d) a komplex ellenőrzés</a:t>
          </a:r>
        </a:p>
      </dgm:t>
    </dgm:pt>
    <dgm:pt modelId="{99E1B41A-0702-49FA-83FE-C0F43287DE67}" type="parTrans" cxnId="{FB0E4F97-DC4C-449F-9D32-D53954B9B7DB}">
      <dgm:prSet/>
      <dgm:spPr/>
      <dgm:t>
        <a:bodyPr/>
        <a:lstStyle/>
        <a:p>
          <a:endParaRPr lang="hu-HU"/>
        </a:p>
      </dgm:t>
    </dgm:pt>
    <dgm:pt modelId="{D74E8DB4-3F93-4F13-83F4-6246F80F9A66}" type="sibTrans" cxnId="{FB0E4F97-DC4C-449F-9D32-D53954B9B7DB}">
      <dgm:prSet/>
      <dgm:spPr/>
      <dgm:t>
        <a:bodyPr/>
        <a:lstStyle/>
        <a:p>
          <a:endParaRPr lang="hu-HU"/>
        </a:p>
      </dgm:t>
    </dgm:pt>
    <dgm:pt modelId="{2B570F77-0BBA-43C5-9B4E-FC70F94A0190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hu-HU" dirty="0"/>
            <a:t>a) a pedagógus ellenőrzése,</a:t>
          </a:r>
        </a:p>
      </dgm:t>
    </dgm:pt>
    <dgm:pt modelId="{5187E45D-6DD0-4A77-AFB9-3C2C77E45897}" type="parTrans" cxnId="{F7F5C9E0-00F9-495A-84BE-411711B5E9BA}">
      <dgm:prSet/>
      <dgm:spPr/>
      <dgm:t>
        <a:bodyPr/>
        <a:lstStyle/>
        <a:p>
          <a:endParaRPr lang="hu-HU"/>
        </a:p>
      </dgm:t>
    </dgm:pt>
    <dgm:pt modelId="{7EBD3933-4638-4208-B8F3-93D3531374E7}" type="sibTrans" cxnId="{F7F5C9E0-00F9-495A-84BE-411711B5E9BA}">
      <dgm:prSet/>
      <dgm:spPr/>
      <dgm:t>
        <a:bodyPr/>
        <a:lstStyle/>
        <a:p>
          <a:endParaRPr lang="hu-HU"/>
        </a:p>
      </dgm:t>
    </dgm:pt>
    <dgm:pt modelId="{69803032-D1FC-429A-BC4A-8503132AF9E0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hu-HU" dirty="0"/>
            <a:t>b) az intézményvezető ellenőrzése</a:t>
          </a:r>
        </a:p>
      </dgm:t>
    </dgm:pt>
    <dgm:pt modelId="{E2BCC0AC-5FFE-4480-B426-2006574CB36E}" type="parTrans" cxnId="{BA260FBA-FBAC-4903-8A2D-171A0776B524}">
      <dgm:prSet/>
      <dgm:spPr/>
      <dgm:t>
        <a:bodyPr/>
        <a:lstStyle/>
        <a:p>
          <a:endParaRPr lang="hu-HU"/>
        </a:p>
      </dgm:t>
    </dgm:pt>
    <dgm:pt modelId="{404DD0E0-7078-4F47-B25E-DAC2C36ABF1A}" type="sibTrans" cxnId="{BA260FBA-FBAC-4903-8A2D-171A0776B524}">
      <dgm:prSet/>
      <dgm:spPr/>
      <dgm:t>
        <a:bodyPr/>
        <a:lstStyle/>
        <a:p>
          <a:endParaRPr lang="hu-HU"/>
        </a:p>
      </dgm:t>
    </dgm:pt>
    <dgm:pt modelId="{88F180B4-99DB-46FC-BB55-C9F7FB713B27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hu-HU" dirty="0"/>
            <a:t>c) az intézményellenőrzés.</a:t>
          </a:r>
        </a:p>
      </dgm:t>
    </dgm:pt>
    <dgm:pt modelId="{7D52B45B-72FE-4CFA-AFC3-3AB95A042571}" type="parTrans" cxnId="{1183E168-2FBB-4157-8B82-37DC2B0375B2}">
      <dgm:prSet/>
      <dgm:spPr/>
      <dgm:t>
        <a:bodyPr/>
        <a:lstStyle/>
        <a:p>
          <a:endParaRPr lang="hu-HU"/>
        </a:p>
      </dgm:t>
    </dgm:pt>
    <dgm:pt modelId="{21E6B728-29DB-458D-9335-E4BE0A362561}" type="sibTrans" cxnId="{1183E168-2FBB-4157-8B82-37DC2B0375B2}">
      <dgm:prSet/>
      <dgm:spPr/>
      <dgm:t>
        <a:bodyPr/>
        <a:lstStyle/>
        <a:p>
          <a:endParaRPr lang="hu-HU"/>
        </a:p>
      </dgm:t>
    </dgm:pt>
    <dgm:pt modelId="{E340ED4A-ECF7-4794-8426-7D5BF1792E7F}" type="pres">
      <dgm:prSet presAssocID="{FDC4B953-90FA-4611-B5C7-6C453BC4835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6F9EAE3-340E-4200-92A4-5E3737D4A15F}" type="pres">
      <dgm:prSet presAssocID="{2E620464-37A1-4219-B312-07F17FA4FFE2}" presName="root1" presStyleCnt="0"/>
      <dgm:spPr/>
    </dgm:pt>
    <dgm:pt modelId="{9E435267-4B60-4842-AE4E-C7BC84909A97}" type="pres">
      <dgm:prSet presAssocID="{2E620464-37A1-4219-B312-07F17FA4FFE2}" presName="LevelOneTextNode" presStyleLbl="node0" presStyleIdx="0" presStyleCnt="1">
        <dgm:presLayoutVars>
          <dgm:chPref val="3"/>
        </dgm:presLayoutVars>
      </dgm:prSet>
      <dgm:spPr/>
    </dgm:pt>
    <dgm:pt modelId="{319445C0-801D-44C0-BBA5-45FEA1818756}" type="pres">
      <dgm:prSet presAssocID="{2E620464-37A1-4219-B312-07F17FA4FFE2}" presName="level2hierChild" presStyleCnt="0"/>
      <dgm:spPr/>
    </dgm:pt>
    <dgm:pt modelId="{57129801-B641-4C62-BF57-A700B2657F7D}" type="pres">
      <dgm:prSet presAssocID="{5187E45D-6DD0-4A77-AFB9-3C2C77E45897}" presName="conn2-1" presStyleLbl="parChTrans1D2" presStyleIdx="0" presStyleCnt="4"/>
      <dgm:spPr/>
    </dgm:pt>
    <dgm:pt modelId="{7034F85F-BBCC-42CD-A36C-4A6595B5503F}" type="pres">
      <dgm:prSet presAssocID="{5187E45D-6DD0-4A77-AFB9-3C2C77E45897}" presName="connTx" presStyleLbl="parChTrans1D2" presStyleIdx="0" presStyleCnt="4"/>
      <dgm:spPr/>
    </dgm:pt>
    <dgm:pt modelId="{A4D884BA-73D3-4126-9003-70E7D5B5481D}" type="pres">
      <dgm:prSet presAssocID="{2B570F77-0BBA-43C5-9B4E-FC70F94A0190}" presName="root2" presStyleCnt="0"/>
      <dgm:spPr/>
    </dgm:pt>
    <dgm:pt modelId="{6116554E-8829-485C-B90F-B2DBF9ED05CA}" type="pres">
      <dgm:prSet presAssocID="{2B570F77-0BBA-43C5-9B4E-FC70F94A0190}" presName="LevelTwoTextNode" presStyleLbl="node2" presStyleIdx="0" presStyleCnt="4">
        <dgm:presLayoutVars>
          <dgm:chPref val="3"/>
        </dgm:presLayoutVars>
      </dgm:prSet>
      <dgm:spPr/>
    </dgm:pt>
    <dgm:pt modelId="{3EE7517C-9E48-4571-BADC-0677D4E4FBBB}" type="pres">
      <dgm:prSet presAssocID="{2B570F77-0BBA-43C5-9B4E-FC70F94A0190}" presName="level3hierChild" presStyleCnt="0"/>
      <dgm:spPr/>
    </dgm:pt>
    <dgm:pt modelId="{D24D4F54-52B1-4FA2-BAAA-6DE8747D1F9D}" type="pres">
      <dgm:prSet presAssocID="{E2BCC0AC-5FFE-4480-B426-2006574CB36E}" presName="conn2-1" presStyleLbl="parChTrans1D2" presStyleIdx="1" presStyleCnt="4"/>
      <dgm:spPr/>
    </dgm:pt>
    <dgm:pt modelId="{2C4C49B7-4E49-4461-AD45-73370242A86F}" type="pres">
      <dgm:prSet presAssocID="{E2BCC0AC-5FFE-4480-B426-2006574CB36E}" presName="connTx" presStyleLbl="parChTrans1D2" presStyleIdx="1" presStyleCnt="4"/>
      <dgm:spPr/>
    </dgm:pt>
    <dgm:pt modelId="{C05C8A73-A964-483F-8C02-288327E349E5}" type="pres">
      <dgm:prSet presAssocID="{69803032-D1FC-429A-BC4A-8503132AF9E0}" presName="root2" presStyleCnt="0"/>
      <dgm:spPr/>
    </dgm:pt>
    <dgm:pt modelId="{ABB3B188-2C4F-4DE0-8A22-2E196C7B8AE8}" type="pres">
      <dgm:prSet presAssocID="{69803032-D1FC-429A-BC4A-8503132AF9E0}" presName="LevelTwoTextNode" presStyleLbl="node2" presStyleIdx="1" presStyleCnt="4">
        <dgm:presLayoutVars>
          <dgm:chPref val="3"/>
        </dgm:presLayoutVars>
      </dgm:prSet>
      <dgm:spPr/>
    </dgm:pt>
    <dgm:pt modelId="{5CCD14EA-9419-4C66-940C-75B5C36D898E}" type="pres">
      <dgm:prSet presAssocID="{69803032-D1FC-429A-BC4A-8503132AF9E0}" presName="level3hierChild" presStyleCnt="0"/>
      <dgm:spPr/>
    </dgm:pt>
    <dgm:pt modelId="{D6894663-36F9-4295-8C51-15BD5CBEAA0E}" type="pres">
      <dgm:prSet presAssocID="{7D52B45B-72FE-4CFA-AFC3-3AB95A042571}" presName="conn2-1" presStyleLbl="parChTrans1D2" presStyleIdx="2" presStyleCnt="4"/>
      <dgm:spPr/>
    </dgm:pt>
    <dgm:pt modelId="{EBAC737A-F441-4904-82B9-DB2FC4B7DE23}" type="pres">
      <dgm:prSet presAssocID="{7D52B45B-72FE-4CFA-AFC3-3AB95A042571}" presName="connTx" presStyleLbl="parChTrans1D2" presStyleIdx="2" presStyleCnt="4"/>
      <dgm:spPr/>
    </dgm:pt>
    <dgm:pt modelId="{C0C5AAE6-00D8-4EA2-86E5-EF7A8E7BE3FE}" type="pres">
      <dgm:prSet presAssocID="{88F180B4-99DB-46FC-BB55-C9F7FB713B27}" presName="root2" presStyleCnt="0"/>
      <dgm:spPr/>
    </dgm:pt>
    <dgm:pt modelId="{111B21B3-9B8F-4442-873A-C16C74546665}" type="pres">
      <dgm:prSet presAssocID="{88F180B4-99DB-46FC-BB55-C9F7FB713B27}" presName="LevelTwoTextNode" presStyleLbl="node2" presStyleIdx="2" presStyleCnt="4">
        <dgm:presLayoutVars>
          <dgm:chPref val="3"/>
        </dgm:presLayoutVars>
      </dgm:prSet>
      <dgm:spPr/>
    </dgm:pt>
    <dgm:pt modelId="{A10CAC5E-6076-461A-B52B-BDDF184CAA1A}" type="pres">
      <dgm:prSet presAssocID="{88F180B4-99DB-46FC-BB55-C9F7FB713B27}" presName="level3hierChild" presStyleCnt="0"/>
      <dgm:spPr/>
    </dgm:pt>
    <dgm:pt modelId="{7CE1BBEE-71D3-4F63-9171-01DBD85F5BFF}" type="pres">
      <dgm:prSet presAssocID="{99E1B41A-0702-49FA-83FE-C0F43287DE67}" presName="conn2-1" presStyleLbl="parChTrans1D2" presStyleIdx="3" presStyleCnt="4"/>
      <dgm:spPr/>
    </dgm:pt>
    <dgm:pt modelId="{A0836431-4BEB-4801-90E2-9C6482FE8BE5}" type="pres">
      <dgm:prSet presAssocID="{99E1B41A-0702-49FA-83FE-C0F43287DE67}" presName="connTx" presStyleLbl="parChTrans1D2" presStyleIdx="3" presStyleCnt="4"/>
      <dgm:spPr/>
    </dgm:pt>
    <dgm:pt modelId="{8B811AB1-4A4B-4214-BFC5-8B6550A1D29E}" type="pres">
      <dgm:prSet presAssocID="{F2B2E428-7001-4E86-B7DD-31C8E6BF3B8D}" presName="root2" presStyleCnt="0"/>
      <dgm:spPr/>
    </dgm:pt>
    <dgm:pt modelId="{B301C197-58D6-4662-9230-0065AA025622}" type="pres">
      <dgm:prSet presAssocID="{F2B2E428-7001-4E86-B7DD-31C8E6BF3B8D}" presName="LevelTwoTextNode" presStyleLbl="node2" presStyleIdx="3" presStyleCnt="4">
        <dgm:presLayoutVars>
          <dgm:chPref val="3"/>
        </dgm:presLayoutVars>
      </dgm:prSet>
      <dgm:spPr/>
    </dgm:pt>
    <dgm:pt modelId="{D30FF15F-ECAA-4541-A78C-3BF251ADE153}" type="pres">
      <dgm:prSet presAssocID="{F2B2E428-7001-4E86-B7DD-31C8E6BF3B8D}" presName="level3hierChild" presStyleCnt="0"/>
      <dgm:spPr/>
    </dgm:pt>
  </dgm:ptLst>
  <dgm:cxnLst>
    <dgm:cxn modelId="{FB126304-2A42-4BE3-A798-DE4AD88267F4}" type="presOf" srcId="{5187E45D-6DD0-4A77-AFB9-3C2C77E45897}" destId="{57129801-B641-4C62-BF57-A700B2657F7D}" srcOrd="0" destOrd="0" presId="urn:microsoft.com/office/officeart/2008/layout/HorizontalMultiLevelHierarchy"/>
    <dgm:cxn modelId="{A38C5B14-FFA4-4163-875F-25CB23128472}" type="presOf" srcId="{7D52B45B-72FE-4CFA-AFC3-3AB95A042571}" destId="{EBAC737A-F441-4904-82B9-DB2FC4B7DE23}" srcOrd="1" destOrd="0" presId="urn:microsoft.com/office/officeart/2008/layout/HorizontalMultiLevelHierarchy"/>
    <dgm:cxn modelId="{3DDA2B18-3B12-4DC3-BAAA-D40BAF35671C}" type="presOf" srcId="{69803032-D1FC-429A-BC4A-8503132AF9E0}" destId="{ABB3B188-2C4F-4DE0-8A22-2E196C7B8AE8}" srcOrd="0" destOrd="0" presId="urn:microsoft.com/office/officeart/2008/layout/HorizontalMultiLevelHierarchy"/>
    <dgm:cxn modelId="{084F0528-757D-4384-8B0E-7349FA0B9B51}" type="presOf" srcId="{99E1B41A-0702-49FA-83FE-C0F43287DE67}" destId="{A0836431-4BEB-4801-90E2-9C6482FE8BE5}" srcOrd="1" destOrd="0" presId="urn:microsoft.com/office/officeart/2008/layout/HorizontalMultiLevelHierarchy"/>
    <dgm:cxn modelId="{6A012139-EC55-47FA-A9F6-52F64C744D8F}" type="presOf" srcId="{5187E45D-6DD0-4A77-AFB9-3C2C77E45897}" destId="{7034F85F-BBCC-42CD-A36C-4A6595B5503F}" srcOrd="1" destOrd="0" presId="urn:microsoft.com/office/officeart/2008/layout/HorizontalMultiLevelHierarchy"/>
    <dgm:cxn modelId="{2362DA5E-1DE7-46BA-9E29-DC145A08A57D}" type="presOf" srcId="{99E1B41A-0702-49FA-83FE-C0F43287DE67}" destId="{7CE1BBEE-71D3-4F63-9171-01DBD85F5BFF}" srcOrd="0" destOrd="0" presId="urn:microsoft.com/office/officeart/2008/layout/HorizontalMultiLevelHierarchy"/>
    <dgm:cxn modelId="{1183E168-2FBB-4157-8B82-37DC2B0375B2}" srcId="{2E620464-37A1-4219-B312-07F17FA4FFE2}" destId="{88F180B4-99DB-46FC-BB55-C9F7FB713B27}" srcOrd="2" destOrd="0" parTransId="{7D52B45B-72FE-4CFA-AFC3-3AB95A042571}" sibTransId="{21E6B728-29DB-458D-9335-E4BE0A362561}"/>
    <dgm:cxn modelId="{49B89D6B-7A3D-4E3E-81C7-1418DF100812}" type="presOf" srcId="{E2BCC0AC-5FFE-4480-B426-2006574CB36E}" destId="{D24D4F54-52B1-4FA2-BAAA-6DE8747D1F9D}" srcOrd="0" destOrd="0" presId="urn:microsoft.com/office/officeart/2008/layout/HorizontalMultiLevelHierarchy"/>
    <dgm:cxn modelId="{9B31CF52-4AED-4B54-B95F-701233DDAB74}" type="presOf" srcId="{88F180B4-99DB-46FC-BB55-C9F7FB713B27}" destId="{111B21B3-9B8F-4442-873A-C16C74546665}" srcOrd="0" destOrd="0" presId="urn:microsoft.com/office/officeart/2008/layout/HorizontalMultiLevelHierarchy"/>
    <dgm:cxn modelId="{5CF1B85A-3456-4197-AD53-94A292A7B06C}" type="presOf" srcId="{E2BCC0AC-5FFE-4480-B426-2006574CB36E}" destId="{2C4C49B7-4E49-4461-AD45-73370242A86F}" srcOrd="1" destOrd="0" presId="urn:microsoft.com/office/officeart/2008/layout/HorizontalMultiLevelHierarchy"/>
    <dgm:cxn modelId="{FB0E4F97-DC4C-449F-9D32-D53954B9B7DB}" srcId="{2E620464-37A1-4219-B312-07F17FA4FFE2}" destId="{F2B2E428-7001-4E86-B7DD-31C8E6BF3B8D}" srcOrd="3" destOrd="0" parTransId="{99E1B41A-0702-49FA-83FE-C0F43287DE67}" sibTransId="{D74E8DB4-3F93-4F13-83F4-6246F80F9A66}"/>
    <dgm:cxn modelId="{B8CFCB9D-1356-450F-A78D-BEEECDCF4606}" type="presOf" srcId="{F2B2E428-7001-4E86-B7DD-31C8E6BF3B8D}" destId="{B301C197-58D6-4662-9230-0065AA025622}" srcOrd="0" destOrd="0" presId="urn:microsoft.com/office/officeart/2008/layout/HorizontalMultiLevelHierarchy"/>
    <dgm:cxn modelId="{476F469E-A048-44F7-9F4B-4AA0A5EB799C}" type="presOf" srcId="{7D52B45B-72FE-4CFA-AFC3-3AB95A042571}" destId="{D6894663-36F9-4295-8C51-15BD5CBEAA0E}" srcOrd="0" destOrd="0" presId="urn:microsoft.com/office/officeart/2008/layout/HorizontalMultiLevelHierarchy"/>
    <dgm:cxn modelId="{BA260FBA-FBAC-4903-8A2D-171A0776B524}" srcId="{2E620464-37A1-4219-B312-07F17FA4FFE2}" destId="{69803032-D1FC-429A-BC4A-8503132AF9E0}" srcOrd="1" destOrd="0" parTransId="{E2BCC0AC-5FFE-4480-B426-2006574CB36E}" sibTransId="{404DD0E0-7078-4F47-B25E-DAC2C36ABF1A}"/>
    <dgm:cxn modelId="{65FDB2C3-FF63-4D18-996C-31BDD17F4949}" type="presOf" srcId="{2B570F77-0BBA-43C5-9B4E-FC70F94A0190}" destId="{6116554E-8829-485C-B90F-B2DBF9ED05CA}" srcOrd="0" destOrd="0" presId="urn:microsoft.com/office/officeart/2008/layout/HorizontalMultiLevelHierarchy"/>
    <dgm:cxn modelId="{DD6076CA-7842-465B-9E3F-80EC47264FA4}" type="presOf" srcId="{2E620464-37A1-4219-B312-07F17FA4FFE2}" destId="{9E435267-4B60-4842-AE4E-C7BC84909A97}" srcOrd="0" destOrd="0" presId="urn:microsoft.com/office/officeart/2008/layout/HorizontalMultiLevelHierarchy"/>
    <dgm:cxn modelId="{53FAEBCE-120E-46E0-A9BC-9E808441A224}" type="presOf" srcId="{FDC4B953-90FA-4611-B5C7-6C453BC48359}" destId="{E340ED4A-ECF7-4794-8426-7D5BF1792E7F}" srcOrd="0" destOrd="0" presId="urn:microsoft.com/office/officeart/2008/layout/HorizontalMultiLevelHierarchy"/>
    <dgm:cxn modelId="{0F629EDD-328C-4D43-9D9C-09A661DC052A}" srcId="{FDC4B953-90FA-4611-B5C7-6C453BC48359}" destId="{2E620464-37A1-4219-B312-07F17FA4FFE2}" srcOrd="0" destOrd="0" parTransId="{E0696D73-33EE-412D-BCBE-468526C7A49B}" sibTransId="{AEC87B55-4760-4E57-A331-42972E398F1B}"/>
    <dgm:cxn modelId="{F7F5C9E0-00F9-495A-84BE-411711B5E9BA}" srcId="{2E620464-37A1-4219-B312-07F17FA4FFE2}" destId="{2B570F77-0BBA-43C5-9B4E-FC70F94A0190}" srcOrd="0" destOrd="0" parTransId="{5187E45D-6DD0-4A77-AFB9-3C2C77E45897}" sibTransId="{7EBD3933-4638-4208-B8F3-93D3531374E7}"/>
    <dgm:cxn modelId="{15742EF3-753A-4F30-BB3E-6A32611872D0}" type="presParOf" srcId="{E340ED4A-ECF7-4794-8426-7D5BF1792E7F}" destId="{F6F9EAE3-340E-4200-92A4-5E3737D4A15F}" srcOrd="0" destOrd="0" presId="urn:microsoft.com/office/officeart/2008/layout/HorizontalMultiLevelHierarchy"/>
    <dgm:cxn modelId="{0D34AE2A-BBC9-4F30-A0F4-FDFE1C1141E2}" type="presParOf" srcId="{F6F9EAE3-340E-4200-92A4-5E3737D4A15F}" destId="{9E435267-4B60-4842-AE4E-C7BC84909A97}" srcOrd="0" destOrd="0" presId="urn:microsoft.com/office/officeart/2008/layout/HorizontalMultiLevelHierarchy"/>
    <dgm:cxn modelId="{FF30AA43-23C0-4791-849A-EBD2E330043C}" type="presParOf" srcId="{F6F9EAE3-340E-4200-92A4-5E3737D4A15F}" destId="{319445C0-801D-44C0-BBA5-45FEA1818756}" srcOrd="1" destOrd="0" presId="urn:microsoft.com/office/officeart/2008/layout/HorizontalMultiLevelHierarchy"/>
    <dgm:cxn modelId="{B57EEA5E-4C1D-476A-B7B9-41D50F5EE046}" type="presParOf" srcId="{319445C0-801D-44C0-BBA5-45FEA1818756}" destId="{57129801-B641-4C62-BF57-A700B2657F7D}" srcOrd="0" destOrd="0" presId="urn:microsoft.com/office/officeart/2008/layout/HorizontalMultiLevelHierarchy"/>
    <dgm:cxn modelId="{E16BE055-A75F-47FE-96BA-149BDDB64713}" type="presParOf" srcId="{57129801-B641-4C62-BF57-A700B2657F7D}" destId="{7034F85F-BBCC-42CD-A36C-4A6595B5503F}" srcOrd="0" destOrd="0" presId="urn:microsoft.com/office/officeart/2008/layout/HorizontalMultiLevelHierarchy"/>
    <dgm:cxn modelId="{E7F3B2E1-5015-4064-98E7-0282B96C71AD}" type="presParOf" srcId="{319445C0-801D-44C0-BBA5-45FEA1818756}" destId="{A4D884BA-73D3-4126-9003-70E7D5B5481D}" srcOrd="1" destOrd="0" presId="urn:microsoft.com/office/officeart/2008/layout/HorizontalMultiLevelHierarchy"/>
    <dgm:cxn modelId="{6255E7AB-0EED-49B9-9ACE-C860F36FCA91}" type="presParOf" srcId="{A4D884BA-73D3-4126-9003-70E7D5B5481D}" destId="{6116554E-8829-485C-B90F-B2DBF9ED05CA}" srcOrd="0" destOrd="0" presId="urn:microsoft.com/office/officeart/2008/layout/HorizontalMultiLevelHierarchy"/>
    <dgm:cxn modelId="{2097E964-E2E5-4F6D-817B-3AAB8A08281D}" type="presParOf" srcId="{A4D884BA-73D3-4126-9003-70E7D5B5481D}" destId="{3EE7517C-9E48-4571-BADC-0677D4E4FBBB}" srcOrd="1" destOrd="0" presId="urn:microsoft.com/office/officeart/2008/layout/HorizontalMultiLevelHierarchy"/>
    <dgm:cxn modelId="{20DC14A3-FD68-4C61-B829-25F9DA5154E9}" type="presParOf" srcId="{319445C0-801D-44C0-BBA5-45FEA1818756}" destId="{D24D4F54-52B1-4FA2-BAAA-6DE8747D1F9D}" srcOrd="2" destOrd="0" presId="urn:microsoft.com/office/officeart/2008/layout/HorizontalMultiLevelHierarchy"/>
    <dgm:cxn modelId="{DD337CDE-8A8A-4E4D-B6F5-9B870DA6F642}" type="presParOf" srcId="{D24D4F54-52B1-4FA2-BAAA-6DE8747D1F9D}" destId="{2C4C49B7-4E49-4461-AD45-73370242A86F}" srcOrd="0" destOrd="0" presId="urn:microsoft.com/office/officeart/2008/layout/HorizontalMultiLevelHierarchy"/>
    <dgm:cxn modelId="{8A7CB656-D7EB-4615-A116-DF2C788D3186}" type="presParOf" srcId="{319445C0-801D-44C0-BBA5-45FEA1818756}" destId="{C05C8A73-A964-483F-8C02-288327E349E5}" srcOrd="3" destOrd="0" presId="urn:microsoft.com/office/officeart/2008/layout/HorizontalMultiLevelHierarchy"/>
    <dgm:cxn modelId="{C41F0A48-9450-43AA-ACDE-56855C9F1B63}" type="presParOf" srcId="{C05C8A73-A964-483F-8C02-288327E349E5}" destId="{ABB3B188-2C4F-4DE0-8A22-2E196C7B8AE8}" srcOrd="0" destOrd="0" presId="urn:microsoft.com/office/officeart/2008/layout/HorizontalMultiLevelHierarchy"/>
    <dgm:cxn modelId="{BB632EEA-26B1-4509-918F-7A30508C12AD}" type="presParOf" srcId="{C05C8A73-A964-483F-8C02-288327E349E5}" destId="{5CCD14EA-9419-4C66-940C-75B5C36D898E}" srcOrd="1" destOrd="0" presId="urn:microsoft.com/office/officeart/2008/layout/HorizontalMultiLevelHierarchy"/>
    <dgm:cxn modelId="{3787ACE0-80FB-4FE7-8C40-CAD45D50FBB9}" type="presParOf" srcId="{319445C0-801D-44C0-BBA5-45FEA1818756}" destId="{D6894663-36F9-4295-8C51-15BD5CBEAA0E}" srcOrd="4" destOrd="0" presId="urn:microsoft.com/office/officeart/2008/layout/HorizontalMultiLevelHierarchy"/>
    <dgm:cxn modelId="{D35AEB0C-19FD-4630-8DF2-05F94320AB11}" type="presParOf" srcId="{D6894663-36F9-4295-8C51-15BD5CBEAA0E}" destId="{EBAC737A-F441-4904-82B9-DB2FC4B7DE23}" srcOrd="0" destOrd="0" presId="urn:microsoft.com/office/officeart/2008/layout/HorizontalMultiLevelHierarchy"/>
    <dgm:cxn modelId="{87291069-CAEA-4703-A2D5-76B1D25851F3}" type="presParOf" srcId="{319445C0-801D-44C0-BBA5-45FEA1818756}" destId="{C0C5AAE6-00D8-4EA2-86E5-EF7A8E7BE3FE}" srcOrd="5" destOrd="0" presId="urn:microsoft.com/office/officeart/2008/layout/HorizontalMultiLevelHierarchy"/>
    <dgm:cxn modelId="{6F2CB9AB-0BC4-44AA-9FF7-257B429C1022}" type="presParOf" srcId="{C0C5AAE6-00D8-4EA2-86E5-EF7A8E7BE3FE}" destId="{111B21B3-9B8F-4442-873A-C16C74546665}" srcOrd="0" destOrd="0" presId="urn:microsoft.com/office/officeart/2008/layout/HorizontalMultiLevelHierarchy"/>
    <dgm:cxn modelId="{FDC1B2DF-EB29-4D6B-978F-FCAF2D04C7DC}" type="presParOf" srcId="{C0C5AAE6-00D8-4EA2-86E5-EF7A8E7BE3FE}" destId="{A10CAC5E-6076-461A-B52B-BDDF184CAA1A}" srcOrd="1" destOrd="0" presId="urn:microsoft.com/office/officeart/2008/layout/HorizontalMultiLevelHierarchy"/>
    <dgm:cxn modelId="{99749CB3-1407-45D9-910B-05DE168D2597}" type="presParOf" srcId="{319445C0-801D-44C0-BBA5-45FEA1818756}" destId="{7CE1BBEE-71D3-4F63-9171-01DBD85F5BFF}" srcOrd="6" destOrd="0" presId="urn:microsoft.com/office/officeart/2008/layout/HorizontalMultiLevelHierarchy"/>
    <dgm:cxn modelId="{F7258D52-7539-454C-9256-4791363F89AD}" type="presParOf" srcId="{7CE1BBEE-71D3-4F63-9171-01DBD85F5BFF}" destId="{A0836431-4BEB-4801-90E2-9C6482FE8BE5}" srcOrd="0" destOrd="0" presId="urn:microsoft.com/office/officeart/2008/layout/HorizontalMultiLevelHierarchy"/>
    <dgm:cxn modelId="{D5B2A726-F055-4924-BC0E-4579248421EF}" type="presParOf" srcId="{319445C0-801D-44C0-BBA5-45FEA1818756}" destId="{8B811AB1-4A4B-4214-BFC5-8B6550A1D29E}" srcOrd="7" destOrd="0" presId="urn:microsoft.com/office/officeart/2008/layout/HorizontalMultiLevelHierarchy"/>
    <dgm:cxn modelId="{137CFA1F-1205-4EA6-A3F6-677CCE0D92FE}" type="presParOf" srcId="{8B811AB1-4A4B-4214-BFC5-8B6550A1D29E}" destId="{B301C197-58D6-4662-9230-0065AA025622}" srcOrd="0" destOrd="0" presId="urn:microsoft.com/office/officeart/2008/layout/HorizontalMultiLevelHierarchy"/>
    <dgm:cxn modelId="{FC4064AC-F30A-4F4F-9710-434609147CC2}" type="presParOf" srcId="{8B811AB1-4A4B-4214-BFC5-8B6550A1D29E}" destId="{D30FF15F-ECAA-4541-A78C-3BF251ADE153}" srcOrd="1" destOrd="0" presId="urn:microsoft.com/office/officeart/2008/layout/HorizontalMultiLevelHierarchy"/>
  </dgm:cxnLst>
  <dgm:bg>
    <a:solidFill>
      <a:schemeClr val="accent3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9D942-1513-4ACC-9FE8-CEA433380018}">
      <dsp:nvSpPr>
        <dsp:cNvPr id="0" name=""/>
        <dsp:cNvSpPr/>
      </dsp:nvSpPr>
      <dsp:spPr>
        <a:xfrm>
          <a:off x="0" y="0"/>
          <a:ext cx="6441831" cy="22596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D79B9B-ACB3-451C-B5E9-ABA4FA34FEF0}">
      <dsp:nvSpPr>
        <dsp:cNvPr id="0" name=""/>
        <dsp:cNvSpPr/>
      </dsp:nvSpPr>
      <dsp:spPr>
        <a:xfrm>
          <a:off x="225039" y="-1"/>
          <a:ext cx="2853215" cy="225962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8E34A0-C9EF-4BEB-BBA3-2BF63E317146}">
      <dsp:nvSpPr>
        <dsp:cNvPr id="0" name=""/>
        <dsp:cNvSpPr/>
      </dsp:nvSpPr>
      <dsp:spPr>
        <a:xfrm rot="10800000">
          <a:off x="193454" y="2259624"/>
          <a:ext cx="2916385" cy="2761761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/>
            <a:t>Jog…</a:t>
          </a:r>
          <a:r>
            <a:rPr lang="hu-HU" sz="1800" b="1" kern="1200" dirty="0">
              <a:solidFill>
                <a:srgbClr val="C00000"/>
              </a:solidFill>
            </a:rPr>
            <a:t>a pedagógiai program alapján </a:t>
          </a:r>
          <a:r>
            <a:rPr lang="hu-HU" sz="1800" kern="1200" dirty="0"/>
            <a:t>az ismereteket, a tananyagot, a nevelés-oktatás </a:t>
          </a:r>
          <a:r>
            <a:rPr lang="hu-HU" sz="1800" kern="1200" dirty="0">
              <a:solidFill>
                <a:srgbClr val="C00000"/>
              </a:solidFill>
            </a:rPr>
            <a:t>módszereit megválassza</a:t>
          </a:r>
          <a:r>
            <a:rPr lang="hu-HU" sz="1800" kern="1200" dirty="0"/>
            <a:t>,</a:t>
          </a:r>
          <a:r>
            <a:rPr lang="hu-HU" sz="18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(</a:t>
          </a:r>
          <a:r>
            <a:rPr lang="hu-HU" sz="1800" kern="1200" dirty="0" err="1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Kntv</a:t>
          </a:r>
          <a:r>
            <a:rPr lang="hu-HU" sz="18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. 63.§ (1) </a:t>
          </a:r>
          <a:r>
            <a:rPr lang="hu-HU" sz="1800" kern="1200" dirty="0" err="1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b.pont</a:t>
          </a:r>
          <a:endParaRPr lang="hu-HU" sz="1800" kern="1200" dirty="0"/>
        </a:p>
      </dsp:txBody>
      <dsp:txXfrm rot="10800000">
        <a:off x="278388" y="2259624"/>
        <a:ext cx="2746517" cy="2676827"/>
      </dsp:txXfrm>
    </dsp:sp>
    <dsp:sp modelId="{62478406-DFF5-4E46-9016-82C81C140187}">
      <dsp:nvSpPr>
        <dsp:cNvPr id="0" name=""/>
        <dsp:cNvSpPr/>
      </dsp:nvSpPr>
      <dsp:spPr>
        <a:xfrm>
          <a:off x="3395161" y="301283"/>
          <a:ext cx="2853215" cy="165705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1CF2D6-B911-4548-A63E-6E0F9525C0DB}">
      <dsp:nvSpPr>
        <dsp:cNvPr id="0" name=""/>
        <dsp:cNvSpPr/>
      </dsp:nvSpPr>
      <dsp:spPr>
        <a:xfrm rot="10800000">
          <a:off x="3395161" y="2259623"/>
          <a:ext cx="2853215" cy="2761761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Az óvodai </a:t>
          </a:r>
          <a:r>
            <a:rPr lang="hu-HU" sz="1800" kern="1200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csoportnapló </a:t>
          </a:r>
          <a:r>
            <a:rPr lang="hu-HU" sz="1800" b="1" kern="1200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az óvoda </a:t>
          </a:r>
          <a:r>
            <a:rPr lang="hu-HU" sz="1800" b="1" kern="12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pedagógiai programja alapján</a:t>
          </a:r>
          <a:r>
            <a:rPr lang="hu-HU" sz="1800" kern="1200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</a:t>
          </a:r>
          <a:r>
            <a:rPr lang="hu-HU" sz="18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a nevelőmunka tervezésének dokumentálására szolgál 20/2012. EMMI 91.§ (1) bekezdés</a:t>
          </a:r>
          <a:endParaRPr lang="hu-HU" sz="1800" kern="1200" dirty="0"/>
        </a:p>
      </dsp:txBody>
      <dsp:txXfrm rot="10800000">
        <a:off x="3480095" y="2259623"/>
        <a:ext cx="2683347" cy="26768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9626B0-671A-4540-8499-688C0FDDD059}">
      <dsp:nvSpPr>
        <dsp:cNvPr id="0" name=""/>
        <dsp:cNvSpPr/>
      </dsp:nvSpPr>
      <dsp:spPr>
        <a:xfrm>
          <a:off x="178410" y="0"/>
          <a:ext cx="7780083" cy="461356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>
              <a:solidFill>
                <a:srgbClr val="002060"/>
              </a:solidFill>
            </a:rPr>
            <a:t>Alapprogram</a:t>
          </a:r>
        </a:p>
      </dsp:txBody>
      <dsp:txXfrm>
        <a:off x="2980796" y="230678"/>
        <a:ext cx="2175311" cy="692034"/>
      </dsp:txXfrm>
    </dsp:sp>
    <dsp:sp modelId="{E94E269D-7946-4A22-BFD2-F25BA1EF2D78}">
      <dsp:nvSpPr>
        <dsp:cNvPr id="0" name=""/>
        <dsp:cNvSpPr/>
      </dsp:nvSpPr>
      <dsp:spPr>
        <a:xfrm>
          <a:off x="1006134" y="922712"/>
          <a:ext cx="5962164" cy="3690851"/>
        </a:xfrm>
        <a:prstGeom prst="ellipse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>
              <a:solidFill>
                <a:srgbClr val="002060"/>
              </a:solidFill>
            </a:rPr>
            <a:t>Pedagógiai program</a:t>
          </a:r>
        </a:p>
      </dsp:txBody>
      <dsp:txXfrm>
        <a:off x="2945328" y="1144163"/>
        <a:ext cx="2083776" cy="664353"/>
      </dsp:txXfrm>
    </dsp:sp>
    <dsp:sp modelId="{7BE213DB-DE1C-4C89-A1E6-90171A693F8C}">
      <dsp:nvSpPr>
        <dsp:cNvPr id="0" name=""/>
        <dsp:cNvSpPr/>
      </dsp:nvSpPr>
      <dsp:spPr>
        <a:xfrm>
          <a:off x="1911892" y="1828041"/>
          <a:ext cx="4385146" cy="2768138"/>
        </a:xfrm>
        <a:prstGeom prst="ellipse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 dirty="0">
              <a:solidFill>
                <a:srgbClr val="002060"/>
              </a:solidFill>
            </a:rPr>
            <a:t>Módszertani szabadság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 dirty="0">
              <a:solidFill>
                <a:srgbClr val="002060"/>
              </a:solidFill>
            </a:rPr>
            <a:t>Óvodai csoportnapló</a:t>
          </a:r>
        </a:p>
      </dsp:txBody>
      <dsp:txXfrm>
        <a:off x="3082726" y="2035652"/>
        <a:ext cx="2043478" cy="622831"/>
      </dsp:txXfrm>
    </dsp:sp>
    <dsp:sp modelId="{1E991946-950F-46F0-99A2-B22F3D2625D6}">
      <dsp:nvSpPr>
        <dsp:cNvPr id="0" name=""/>
        <dsp:cNvSpPr/>
      </dsp:nvSpPr>
      <dsp:spPr>
        <a:xfrm>
          <a:off x="2548439" y="2763875"/>
          <a:ext cx="3112033" cy="1845425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600" kern="1200" dirty="0">
            <a:solidFill>
              <a:srgbClr val="002060"/>
            </a:solidFill>
          </a:endParaRPr>
        </a:p>
      </dsp:txBody>
      <dsp:txXfrm>
        <a:off x="3004186" y="3225231"/>
        <a:ext cx="2200539" cy="9227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57DF0-BBE4-4B75-B315-16CE1CBF1A4D}">
      <dsp:nvSpPr>
        <dsp:cNvPr id="0" name=""/>
        <dsp:cNvSpPr/>
      </dsp:nvSpPr>
      <dsp:spPr>
        <a:xfrm>
          <a:off x="74918" y="421472"/>
          <a:ext cx="1885070" cy="807663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525DBE-1A75-47DD-A1FD-6250C56042D8}">
      <dsp:nvSpPr>
        <dsp:cNvPr id="0" name=""/>
        <dsp:cNvSpPr/>
      </dsp:nvSpPr>
      <dsp:spPr>
        <a:xfrm>
          <a:off x="2376043" y="452045"/>
          <a:ext cx="4516341" cy="789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0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/>
            <a:t>Alapprogram határozott értékrendje és az óvodapedagógusok feladatai megjelenik a pedagógiai programokban, </a:t>
          </a:r>
          <a:endParaRPr lang="hu-HU" sz="1600" kern="1200" dirty="0"/>
        </a:p>
      </dsp:txBody>
      <dsp:txXfrm>
        <a:off x="2376043" y="452045"/>
        <a:ext cx="4516341" cy="789934"/>
      </dsp:txXfrm>
    </dsp:sp>
    <dsp:sp modelId="{433795AE-86E7-4D48-8087-F161916DA344}">
      <dsp:nvSpPr>
        <dsp:cNvPr id="0" name=""/>
        <dsp:cNvSpPr/>
      </dsp:nvSpPr>
      <dsp:spPr>
        <a:xfrm>
          <a:off x="630656" y="1766809"/>
          <a:ext cx="1885070" cy="766931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6F85A3-65EF-4FD5-B5DE-CDA5B5E2F9F1}">
      <dsp:nvSpPr>
        <dsp:cNvPr id="0" name=""/>
        <dsp:cNvSpPr/>
      </dsp:nvSpPr>
      <dsp:spPr>
        <a:xfrm>
          <a:off x="2768995" y="1951954"/>
          <a:ext cx="4861480" cy="853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0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/>
            <a:t>A megvalósításra vonatkozó egyedi jellemzők hiánya akadályozza  a célszerű alkalmazást</a:t>
          </a:r>
          <a:endParaRPr lang="hu-HU" sz="1800" kern="1200" dirty="0"/>
        </a:p>
      </dsp:txBody>
      <dsp:txXfrm>
        <a:off x="2768995" y="1951954"/>
        <a:ext cx="4861480" cy="8533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2B79F9-1A7A-4B31-9254-8B9C98BC68C9}">
      <dsp:nvSpPr>
        <dsp:cNvPr id="0" name=""/>
        <dsp:cNvSpPr/>
      </dsp:nvSpPr>
      <dsp:spPr>
        <a:xfrm>
          <a:off x="0" y="34702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1EE77B-10FE-49CC-872E-DC11212D2D44}">
      <dsp:nvSpPr>
        <dsp:cNvPr id="0" name=""/>
        <dsp:cNvSpPr/>
      </dsp:nvSpPr>
      <dsp:spPr>
        <a:xfrm>
          <a:off x="304800" y="7539"/>
          <a:ext cx="426720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 dirty="0"/>
            <a:t>Pedagógus életpálya</a:t>
          </a:r>
        </a:p>
      </dsp:txBody>
      <dsp:txXfrm>
        <a:off x="337944" y="40683"/>
        <a:ext cx="4200912" cy="612672"/>
      </dsp:txXfrm>
    </dsp:sp>
    <dsp:sp modelId="{57263D82-E534-4C49-AC00-52A41B45B0F0}">
      <dsp:nvSpPr>
        <dsp:cNvPr id="0" name=""/>
        <dsp:cNvSpPr/>
      </dsp:nvSpPr>
      <dsp:spPr>
        <a:xfrm>
          <a:off x="0" y="139030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D75F7A-1495-4824-BFD3-4A581DADE466}">
      <dsp:nvSpPr>
        <dsp:cNvPr id="0" name=""/>
        <dsp:cNvSpPr/>
      </dsp:nvSpPr>
      <dsp:spPr>
        <a:xfrm>
          <a:off x="304800" y="1050819"/>
          <a:ext cx="426720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 dirty="0"/>
            <a:t>Tanfelügyelet</a:t>
          </a:r>
        </a:p>
      </dsp:txBody>
      <dsp:txXfrm>
        <a:off x="337944" y="1083963"/>
        <a:ext cx="4200912" cy="612672"/>
      </dsp:txXfrm>
    </dsp:sp>
    <dsp:sp modelId="{F148ABAB-5A5F-415D-9ACE-B638D89492FB}">
      <dsp:nvSpPr>
        <dsp:cNvPr id="0" name=""/>
        <dsp:cNvSpPr/>
      </dsp:nvSpPr>
      <dsp:spPr>
        <a:xfrm>
          <a:off x="0" y="243358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0F3D20-DD2C-4725-9968-BD36B8B111FC}">
      <dsp:nvSpPr>
        <dsp:cNvPr id="0" name=""/>
        <dsp:cNvSpPr/>
      </dsp:nvSpPr>
      <dsp:spPr>
        <a:xfrm>
          <a:off x="304800" y="2094100"/>
          <a:ext cx="426720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 dirty="0"/>
            <a:t>Önértékelés</a:t>
          </a:r>
        </a:p>
      </dsp:txBody>
      <dsp:txXfrm>
        <a:off x="337944" y="2127244"/>
        <a:ext cx="4200912" cy="612672"/>
      </dsp:txXfrm>
    </dsp:sp>
    <dsp:sp modelId="{870E1D73-21AE-4074-A51D-701EFA4AEB58}">
      <dsp:nvSpPr>
        <dsp:cNvPr id="0" name=""/>
        <dsp:cNvSpPr/>
      </dsp:nvSpPr>
      <dsp:spPr>
        <a:xfrm>
          <a:off x="0" y="347686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AAB10E-4677-4F3C-A58D-7F1CC33D36D8}">
      <dsp:nvSpPr>
        <dsp:cNvPr id="0" name=""/>
        <dsp:cNvSpPr/>
      </dsp:nvSpPr>
      <dsp:spPr>
        <a:xfrm>
          <a:off x="304800" y="3137380"/>
          <a:ext cx="426720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 dirty="0"/>
            <a:t>Pályázatok</a:t>
          </a:r>
        </a:p>
      </dsp:txBody>
      <dsp:txXfrm>
        <a:off x="337944" y="3170524"/>
        <a:ext cx="4200912" cy="6126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E1BBEE-71D3-4F63-9171-01DBD85F5BFF}">
      <dsp:nvSpPr>
        <dsp:cNvPr id="0" name=""/>
        <dsp:cNvSpPr/>
      </dsp:nvSpPr>
      <dsp:spPr>
        <a:xfrm>
          <a:off x="2755334" y="2178050"/>
          <a:ext cx="542944" cy="1551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1472" y="0"/>
              </a:lnTo>
              <a:lnTo>
                <a:pt x="271472" y="1551860"/>
              </a:lnTo>
              <a:lnTo>
                <a:pt x="542944" y="15518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500" kern="1200"/>
        </a:p>
      </dsp:txBody>
      <dsp:txXfrm>
        <a:off x="2985703" y="2912877"/>
        <a:ext cx="82204" cy="82204"/>
      </dsp:txXfrm>
    </dsp:sp>
    <dsp:sp modelId="{D6894663-36F9-4295-8C51-15BD5CBEAA0E}">
      <dsp:nvSpPr>
        <dsp:cNvPr id="0" name=""/>
        <dsp:cNvSpPr/>
      </dsp:nvSpPr>
      <dsp:spPr>
        <a:xfrm>
          <a:off x="2755334" y="2178050"/>
          <a:ext cx="542944" cy="517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1472" y="0"/>
              </a:lnTo>
              <a:lnTo>
                <a:pt x="271472" y="517286"/>
              </a:lnTo>
              <a:lnTo>
                <a:pt x="542944" y="5172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500" kern="1200"/>
        </a:p>
      </dsp:txBody>
      <dsp:txXfrm>
        <a:off x="3008058" y="2417945"/>
        <a:ext cx="37495" cy="37495"/>
      </dsp:txXfrm>
    </dsp:sp>
    <dsp:sp modelId="{D24D4F54-52B1-4FA2-BAAA-6DE8747D1F9D}">
      <dsp:nvSpPr>
        <dsp:cNvPr id="0" name=""/>
        <dsp:cNvSpPr/>
      </dsp:nvSpPr>
      <dsp:spPr>
        <a:xfrm>
          <a:off x="2755334" y="1660763"/>
          <a:ext cx="542944" cy="517286"/>
        </a:xfrm>
        <a:custGeom>
          <a:avLst/>
          <a:gdLst/>
          <a:ahLst/>
          <a:cxnLst/>
          <a:rect l="0" t="0" r="0" b="0"/>
          <a:pathLst>
            <a:path>
              <a:moveTo>
                <a:pt x="0" y="517286"/>
              </a:moveTo>
              <a:lnTo>
                <a:pt x="271472" y="517286"/>
              </a:lnTo>
              <a:lnTo>
                <a:pt x="271472" y="0"/>
              </a:lnTo>
              <a:lnTo>
                <a:pt x="54294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500" kern="1200"/>
        </a:p>
      </dsp:txBody>
      <dsp:txXfrm>
        <a:off x="3008058" y="1900658"/>
        <a:ext cx="37495" cy="37495"/>
      </dsp:txXfrm>
    </dsp:sp>
    <dsp:sp modelId="{57129801-B641-4C62-BF57-A700B2657F7D}">
      <dsp:nvSpPr>
        <dsp:cNvPr id="0" name=""/>
        <dsp:cNvSpPr/>
      </dsp:nvSpPr>
      <dsp:spPr>
        <a:xfrm>
          <a:off x="2755334" y="626189"/>
          <a:ext cx="542944" cy="1551860"/>
        </a:xfrm>
        <a:custGeom>
          <a:avLst/>
          <a:gdLst/>
          <a:ahLst/>
          <a:cxnLst/>
          <a:rect l="0" t="0" r="0" b="0"/>
          <a:pathLst>
            <a:path>
              <a:moveTo>
                <a:pt x="0" y="1551860"/>
              </a:moveTo>
              <a:lnTo>
                <a:pt x="271472" y="1551860"/>
              </a:lnTo>
              <a:lnTo>
                <a:pt x="271472" y="0"/>
              </a:lnTo>
              <a:lnTo>
                <a:pt x="54294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500" kern="1200"/>
        </a:p>
      </dsp:txBody>
      <dsp:txXfrm>
        <a:off x="2985703" y="1361017"/>
        <a:ext cx="82204" cy="82204"/>
      </dsp:txXfrm>
    </dsp:sp>
    <dsp:sp modelId="{9E435267-4B60-4842-AE4E-C7BC84909A97}">
      <dsp:nvSpPr>
        <dsp:cNvPr id="0" name=""/>
        <dsp:cNvSpPr/>
      </dsp:nvSpPr>
      <dsp:spPr>
        <a:xfrm rot="16200000">
          <a:off x="163454" y="1764220"/>
          <a:ext cx="4356100" cy="827659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700" kern="1200" dirty="0"/>
            <a:t>Országos pedagógiai-szakmai ellenőrzés fajtái</a:t>
          </a:r>
        </a:p>
      </dsp:txBody>
      <dsp:txXfrm>
        <a:off x="163454" y="1764220"/>
        <a:ext cx="4356100" cy="827659"/>
      </dsp:txXfrm>
    </dsp:sp>
    <dsp:sp modelId="{6116554E-8829-485C-B90F-B2DBF9ED05CA}">
      <dsp:nvSpPr>
        <dsp:cNvPr id="0" name=""/>
        <dsp:cNvSpPr/>
      </dsp:nvSpPr>
      <dsp:spPr>
        <a:xfrm>
          <a:off x="3298278" y="212359"/>
          <a:ext cx="2714721" cy="827659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a) a pedagógus ellenőrzése,</a:t>
          </a:r>
        </a:p>
      </dsp:txBody>
      <dsp:txXfrm>
        <a:off x="3298278" y="212359"/>
        <a:ext cx="2714721" cy="827659"/>
      </dsp:txXfrm>
    </dsp:sp>
    <dsp:sp modelId="{ABB3B188-2C4F-4DE0-8A22-2E196C7B8AE8}">
      <dsp:nvSpPr>
        <dsp:cNvPr id="0" name=""/>
        <dsp:cNvSpPr/>
      </dsp:nvSpPr>
      <dsp:spPr>
        <a:xfrm>
          <a:off x="3298278" y="1246933"/>
          <a:ext cx="2714721" cy="827659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b) az intézményvezető ellenőrzése</a:t>
          </a:r>
        </a:p>
      </dsp:txBody>
      <dsp:txXfrm>
        <a:off x="3298278" y="1246933"/>
        <a:ext cx="2714721" cy="827659"/>
      </dsp:txXfrm>
    </dsp:sp>
    <dsp:sp modelId="{111B21B3-9B8F-4442-873A-C16C74546665}">
      <dsp:nvSpPr>
        <dsp:cNvPr id="0" name=""/>
        <dsp:cNvSpPr/>
      </dsp:nvSpPr>
      <dsp:spPr>
        <a:xfrm>
          <a:off x="3298278" y="2281507"/>
          <a:ext cx="2714721" cy="827659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c) az intézményellenőrzés.</a:t>
          </a:r>
        </a:p>
      </dsp:txBody>
      <dsp:txXfrm>
        <a:off x="3298278" y="2281507"/>
        <a:ext cx="2714721" cy="827659"/>
      </dsp:txXfrm>
    </dsp:sp>
    <dsp:sp modelId="{B301C197-58D6-4662-9230-0065AA025622}">
      <dsp:nvSpPr>
        <dsp:cNvPr id="0" name=""/>
        <dsp:cNvSpPr/>
      </dsp:nvSpPr>
      <dsp:spPr>
        <a:xfrm>
          <a:off x="3298278" y="3316081"/>
          <a:ext cx="2714721" cy="827659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d) a komplex ellenőrzés</a:t>
          </a:r>
        </a:p>
      </dsp:txBody>
      <dsp:txXfrm>
        <a:off x="3298278" y="3316081"/>
        <a:ext cx="2714721" cy="827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7D5B7-9D5E-43C5-BD3C-636D997D856C}" type="datetimeFigureOut">
              <a:rPr lang="hu-HU" smtClean="0"/>
              <a:t>2021. 12. 09.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181EB-FECC-45FB-A92B-12070F5A1A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4238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181EB-FECC-45FB-A92B-12070F5A1AD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9029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88C43-2146-456F-AE58-6BD31014F6C5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6824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9197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2018-ban </a:t>
            </a:r>
            <a:r>
              <a:rPr lang="hu-HU" dirty="0" err="1"/>
              <a:t>módosult,itt</a:t>
            </a:r>
            <a:r>
              <a:rPr lang="hu-HU" dirty="0"/>
              <a:t> korrekció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181EB-FECC-45FB-A92B-12070F5A1AD1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33859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181EB-FECC-45FB-A92B-12070F5A1AD1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45073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88C43-2146-456F-AE58-6BD31014F6C5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08982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>
              <a:effectLst/>
            </a:endParaRPr>
          </a:p>
          <a:p>
            <a:endParaRPr lang="hu-HU" dirty="0">
              <a:sym typeface="Wingdings" panose="05000000000000000000" pitchFamily="2" charset="2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88C43-2146-456F-AE58-6BD31014F6C5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29456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2100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0978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770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Központi elem, állam az államban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058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181EB-FECC-45FB-A92B-12070F5A1AD1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4485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Mi az, amiben meg kell egyezni?</a:t>
            </a:r>
          </a:p>
          <a:p>
            <a:r>
              <a:rPr lang="hu-HU" dirty="0" err="1"/>
              <a:t>Konce</a:t>
            </a:r>
            <a:endParaRPr lang="hu-HU" dirty="0"/>
          </a:p>
          <a:p>
            <a:r>
              <a:rPr lang="hu-HU" dirty="0" err="1"/>
              <a:t>KONpcionális</a:t>
            </a:r>
            <a:r>
              <a:rPr lang="hu-HU" dirty="0"/>
              <a:t> alap - Alapprogram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027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412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57022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0927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83202"/>
            <a:ext cx="7772400" cy="2358736"/>
          </a:xfrm>
        </p:spPr>
        <p:txBody>
          <a:bodyPr anchor="b">
            <a:normAutofit/>
          </a:bodyPr>
          <a:lstStyle>
            <a:lvl1pPr algn="ctr">
              <a:defRPr sz="3000"/>
            </a:lvl1pPr>
          </a:lstStyle>
          <a:p>
            <a:r>
              <a:rPr lang="hu-HU" dirty="0"/>
              <a:t>Az előadás címe…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197801"/>
            <a:ext cx="7772400" cy="467591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Előadó…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64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30847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2385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73598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szonom_a_figyelme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793846"/>
            <a:ext cx="7772400" cy="499638"/>
          </a:xfrm>
        </p:spPr>
        <p:txBody>
          <a:bodyPr anchor="b">
            <a:normAutofit/>
          </a:bodyPr>
          <a:lstStyle>
            <a:lvl1pPr algn="ctr">
              <a:defRPr sz="3000"/>
            </a:lvl1pPr>
          </a:lstStyle>
          <a:p>
            <a:r>
              <a:rPr lang="hu-HU" dirty="0"/>
              <a:t>Köszönöm a figyelmet!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238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3838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hu-HU" dirty="0"/>
              <a:t>Fejléc…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825626"/>
            <a:ext cx="7886700" cy="3479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hu-HU" dirty="0"/>
              <a:t>Szöveg…</a:t>
            </a:r>
          </a:p>
        </p:txBody>
      </p:sp>
    </p:spTree>
    <p:extLst>
      <p:ext uri="{BB962C8B-B14F-4D97-AF65-F5344CB8AC3E}">
        <p14:creationId xmlns:p14="http://schemas.microsoft.com/office/powerpoint/2010/main" val="398655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4512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61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566864"/>
            <a:ext cx="7886700" cy="2134897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43917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76410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486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486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51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282262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282262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</p:spTree>
    <p:extLst>
      <p:ext uri="{BB962C8B-B14F-4D97-AF65-F5344CB8AC3E}">
        <p14:creationId xmlns:p14="http://schemas.microsoft.com/office/powerpoint/2010/main" val="219897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222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433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28942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2194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3252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6"/>
            <a:ext cx="7886700" cy="347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6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ktatas.hu/kiadvanyok/onertekelesi_kezikonyvek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6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685800" y="410308"/>
            <a:ext cx="7772400" cy="157089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hu-HU" sz="3000" dirty="0"/>
              <a:t>Jogszabályváltozásokból eredő </a:t>
            </a:r>
            <a:br>
              <a:rPr lang="hu-HU" sz="3000" dirty="0"/>
            </a:br>
            <a:r>
              <a:rPr lang="hu-HU" sz="3000" dirty="0"/>
              <a:t>szakmai feladatok a helyi pedagógiai programok felülvizsgálati és/vagy módosítási folyamatában</a:t>
            </a:r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685800" y="3692769"/>
            <a:ext cx="3581400" cy="1570892"/>
          </a:xfrm>
          <a:solidFill>
            <a:schemeClr val="bg2">
              <a:lumMod val="75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hu-HU" sz="2000" b="1" dirty="0">
                <a:solidFill>
                  <a:srgbClr val="002060"/>
                </a:solidFill>
              </a:rPr>
              <a:t>Szent-Gály </a:t>
            </a:r>
            <a:r>
              <a:rPr lang="hu-HU" b="1" dirty="0">
                <a:solidFill>
                  <a:srgbClr val="002060"/>
                </a:solidFill>
              </a:rPr>
              <a:t>Viola</a:t>
            </a:r>
          </a:p>
          <a:p>
            <a:pPr>
              <a:lnSpc>
                <a:spcPct val="120000"/>
              </a:lnSpc>
            </a:pPr>
            <a:r>
              <a:rPr lang="hu-HU" sz="1900" dirty="0">
                <a:solidFill>
                  <a:srgbClr val="002060"/>
                </a:solidFill>
              </a:rPr>
              <a:t>Pedagógiai - szakmai Szolgáltatások Koordinációs Főosztálya</a:t>
            </a:r>
          </a:p>
          <a:p>
            <a:r>
              <a:rPr lang="hu-HU" dirty="0">
                <a:solidFill>
                  <a:srgbClr val="002060"/>
                </a:solidFill>
              </a:rPr>
              <a:t>Oktatási Hivatal </a:t>
            </a:r>
            <a:endParaRPr lang="hu-HU" sz="2000" dirty="0">
              <a:solidFill>
                <a:srgbClr val="002060"/>
              </a:solidFill>
            </a:endParaRPr>
          </a:p>
        </p:txBody>
      </p:sp>
      <p:pic>
        <p:nvPicPr>
          <p:cNvPr id="3" name="Ábra 2" descr="Jogot jelképező mérleg">
            <a:extLst>
              <a:ext uri="{FF2B5EF4-FFF2-40B4-BE49-F238E27FC236}">
                <a16:creationId xmlns:a16="http://schemas.microsoft.com/office/drawing/2014/main" id="{99EB0F8A-AE2F-4BF1-ABC1-927E70C218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14800" y="21874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75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1650" dirty="0"/>
              <a:t>KIEMELT FIGYELMET IGÉNYLŐ GYERMEKEK KÖRE BŐVÜLT</a:t>
            </a:r>
            <a:r>
              <a:rPr lang="hu-HU" sz="1350" dirty="0"/>
              <a:t>: </a:t>
            </a:r>
            <a:br>
              <a:rPr lang="hu-HU" sz="1350" dirty="0"/>
            </a:br>
            <a:r>
              <a:rPr lang="hu-HU" altLang="hu-HU" sz="1350" kern="0" dirty="0">
                <a:solidFill>
                  <a:prstClr val="black"/>
                </a:solidFill>
                <a:latin typeface="Times New Roman"/>
                <a:cs typeface="Times New Roman"/>
              </a:rPr>
              <a:t>(</a:t>
            </a:r>
            <a:r>
              <a:rPr lang="hu-HU" altLang="hu-HU" sz="1350" kern="0" dirty="0" err="1">
                <a:solidFill>
                  <a:prstClr val="black"/>
                </a:solidFill>
                <a:latin typeface="Times New Roman"/>
                <a:cs typeface="Times New Roman"/>
              </a:rPr>
              <a:t>Nkt</a:t>
            </a:r>
            <a:r>
              <a:rPr lang="hu-HU" altLang="hu-HU" sz="1350" kern="0" dirty="0">
                <a:solidFill>
                  <a:prstClr val="black"/>
                </a:solidFill>
                <a:latin typeface="Times New Roman"/>
                <a:cs typeface="Times New Roman"/>
              </a:rPr>
              <a:t>. 4. § 13. c) Hatályos: 2021.V.28-tól.</a:t>
            </a:r>
            <a:br>
              <a:rPr lang="hu-HU" altLang="hu-HU" sz="1350" kern="0" dirty="0">
                <a:solidFill>
                  <a:prstClr val="black"/>
                </a:solidFill>
                <a:latin typeface="Times New Roman"/>
                <a:cs typeface="Times New Roman"/>
              </a:rPr>
            </a:br>
            <a:endParaRPr lang="hu-HU" sz="135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28651" y="-554421"/>
            <a:ext cx="7886700" cy="597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hu-HU" altLang="hu-HU" sz="1350" b="1" dirty="0">
              <a:latin typeface="Arial" panose="020B0604020202020204" pitchFamily="34" charset="0"/>
            </a:endParaRPr>
          </a:p>
          <a:p>
            <a:pPr defTabSz="6858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hu-HU" altLang="hu-HU" sz="1350" b="1" dirty="0">
              <a:latin typeface="Arial" panose="020B0604020202020204" pitchFamily="34" charset="0"/>
            </a:endParaRPr>
          </a:p>
          <a:p>
            <a:pPr defTabSz="6858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hu-HU" altLang="hu-HU" sz="1350" b="1" dirty="0">
              <a:latin typeface="Arial" panose="020B0604020202020204" pitchFamily="34" charset="0"/>
            </a:endParaRPr>
          </a:p>
          <a:p>
            <a:pPr defTabSz="6858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hu-HU" altLang="hu-HU" sz="1350" b="1" dirty="0">
              <a:latin typeface="Arial" panose="020B0604020202020204" pitchFamily="34" charset="0"/>
            </a:endParaRPr>
          </a:p>
          <a:p>
            <a:pPr defTabSz="6858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hu-HU" altLang="hu-HU" sz="1350" b="1" dirty="0">
              <a:latin typeface="Arial" panose="020B0604020202020204" pitchFamily="34" charset="0"/>
            </a:endParaRPr>
          </a:p>
          <a:p>
            <a:pPr defTabSz="6858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hu-HU" altLang="hu-HU" sz="1350" b="1" dirty="0">
              <a:latin typeface="Arial" panose="020B0604020202020204" pitchFamily="34" charset="0"/>
            </a:endParaRPr>
          </a:p>
          <a:p>
            <a:pPr defTabSz="6858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hu-HU" altLang="hu-HU" sz="1350" b="1" dirty="0">
              <a:latin typeface="Arial" panose="020B0604020202020204" pitchFamily="34" charset="0"/>
            </a:endParaRPr>
          </a:p>
          <a:p>
            <a:pPr defTabSz="6858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hu-HU" altLang="hu-HU" sz="1350" b="1" dirty="0">
              <a:latin typeface="Arial" panose="020B0604020202020204" pitchFamily="34" charset="0"/>
            </a:endParaRPr>
          </a:p>
          <a:p>
            <a:pPr defTabSz="6858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hu-HU" altLang="hu-HU" sz="1350" b="1" dirty="0">
                <a:latin typeface="Arial" panose="020B0604020202020204" pitchFamily="34" charset="0"/>
              </a:rPr>
              <a:t>kiemelt figyelmet igénylő gyermek, tanuló:</a:t>
            </a:r>
          </a:p>
          <a:p>
            <a:pPr defTabSz="6858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hu-HU" altLang="hu-HU" sz="1350" b="1" dirty="0">
              <a:latin typeface="Arial" panose="020B0604020202020204" pitchFamily="34" charset="0"/>
            </a:endParaRPr>
          </a:p>
          <a:p>
            <a:pPr defTabSz="6858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hu-HU" altLang="hu-HU" sz="1350" dirty="0">
                <a:latin typeface="Arial" panose="020B0604020202020204" pitchFamily="34" charset="0"/>
              </a:rPr>
              <a:t>a) </a:t>
            </a:r>
            <a:r>
              <a:rPr lang="hu-HU" altLang="hu-HU" sz="1350" dirty="0">
                <a:solidFill>
                  <a:srgbClr val="FF0000"/>
                </a:solidFill>
                <a:latin typeface="Arial" panose="020B0604020202020204" pitchFamily="34" charset="0"/>
              </a:rPr>
              <a:t>különleges bánásmódot igénylő gyermek, tanuló:</a:t>
            </a:r>
          </a:p>
          <a:p>
            <a:pPr defTabSz="6858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hu-HU" altLang="hu-HU" sz="1350" i="1" dirty="0" err="1">
                <a:latin typeface="Arial" panose="020B0604020202020204" pitchFamily="34" charset="0"/>
              </a:rPr>
              <a:t>aa</a:t>
            </a:r>
            <a:r>
              <a:rPr lang="hu-HU" altLang="hu-HU" sz="1350" i="1" dirty="0">
                <a:latin typeface="Arial" panose="020B0604020202020204" pitchFamily="34" charset="0"/>
              </a:rPr>
              <a:t>)</a:t>
            </a:r>
            <a:r>
              <a:rPr lang="hu-HU" altLang="hu-HU" sz="1350" dirty="0">
                <a:latin typeface="Arial" panose="020B0604020202020204" pitchFamily="34" charset="0"/>
              </a:rPr>
              <a:t> sajátos nevelési igényű gyermek, tanuló,</a:t>
            </a:r>
          </a:p>
          <a:p>
            <a:pPr defTabSz="6858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hu-HU" altLang="hu-HU" sz="1350" i="1" dirty="0">
                <a:latin typeface="Arial" panose="020B0604020202020204" pitchFamily="34" charset="0"/>
              </a:rPr>
              <a:t>ab)</a:t>
            </a:r>
            <a:r>
              <a:rPr lang="hu-HU" altLang="hu-HU" sz="1350" dirty="0">
                <a:latin typeface="Arial" panose="020B0604020202020204" pitchFamily="34" charset="0"/>
              </a:rPr>
              <a:t> beilleszkedési, tanulási, magatartási nehézséggel küzdő gyermek, tanuló,</a:t>
            </a:r>
          </a:p>
          <a:p>
            <a:pPr defTabSz="6858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hu-HU" altLang="hu-HU" sz="1350" i="1" dirty="0" err="1">
                <a:latin typeface="Arial" panose="020B0604020202020204" pitchFamily="34" charset="0"/>
              </a:rPr>
              <a:t>ac</a:t>
            </a:r>
            <a:r>
              <a:rPr lang="hu-HU" altLang="hu-HU" sz="1350" i="1" dirty="0">
                <a:latin typeface="Arial" panose="020B0604020202020204" pitchFamily="34" charset="0"/>
              </a:rPr>
              <a:t>)</a:t>
            </a:r>
            <a:r>
              <a:rPr lang="hu-HU" altLang="hu-HU" sz="1350" dirty="0">
                <a:latin typeface="Arial" panose="020B0604020202020204" pitchFamily="34" charset="0"/>
              </a:rPr>
              <a:t> kiemelten tehetséges gyermek, tanuló,</a:t>
            </a:r>
          </a:p>
          <a:p>
            <a:pPr defTabSz="6858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hu-HU" altLang="hu-HU" sz="1350" dirty="0">
                <a:latin typeface="Arial" panose="020B0604020202020204" pitchFamily="34" charset="0"/>
              </a:rPr>
              <a:t>b) </a:t>
            </a:r>
            <a:r>
              <a:rPr lang="hu-HU" altLang="hu-HU" sz="1350" dirty="0">
                <a:solidFill>
                  <a:srgbClr val="FF0000"/>
                </a:solidFill>
                <a:latin typeface="Arial" panose="020B0604020202020204" pitchFamily="34" charset="0"/>
              </a:rPr>
              <a:t>a gyermekek védelméről és a gyámügyi igazgatásról szóló törvény szerint hátrányos és halmozottan hátrányos helyzetű gyermek, tanuló,</a:t>
            </a:r>
          </a:p>
          <a:p>
            <a:pPr defTabSz="6858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hu-HU" altLang="hu-HU" sz="1350" dirty="0">
                <a:latin typeface="Arial" panose="020B0604020202020204" pitchFamily="34" charset="0"/>
              </a:rPr>
              <a:t>c) </a:t>
            </a:r>
            <a:r>
              <a:rPr lang="hu-HU" altLang="hu-HU" sz="135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tartós gyógykezelés alatt álló gyermek, tanuló,  </a:t>
            </a:r>
            <a:r>
              <a:rPr lang="hu-HU" altLang="hu-HU" sz="1350" dirty="0">
                <a:solidFill>
                  <a:srgbClr val="FF0000"/>
                </a:solidFill>
                <a:latin typeface="Arial" panose="020B0604020202020204" pitchFamily="34" charset="0"/>
              </a:rPr>
              <a:t>- EZ AZ ÚJ</a:t>
            </a:r>
          </a:p>
          <a:p>
            <a:pPr defTabSz="6858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hu-HU" altLang="hu-HU" sz="135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defTabSz="6858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hu-HU" altLang="hu-HU" sz="135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defTabSz="6858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hu-HU" altLang="hu-HU" sz="135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defTabSz="6858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hu-HU" altLang="hu-HU" sz="1400" b="1" dirty="0">
                <a:latin typeface="Arial" panose="020B0604020202020204" pitchFamily="34" charset="0"/>
              </a:rPr>
              <a:t>kiemelt figyelmet </a:t>
            </a:r>
            <a:r>
              <a:rPr lang="hu-HU" altLang="hu-HU" sz="1400" dirty="0">
                <a:latin typeface="Arial" panose="020B0604020202020204" pitchFamily="34" charset="0"/>
              </a:rPr>
              <a:t>igénylő gyermekek </a:t>
            </a:r>
            <a:r>
              <a:rPr lang="hu-HU" altLang="hu-HU" sz="1600" b="1" dirty="0">
                <a:highlight>
                  <a:srgbClr val="00FF00"/>
                </a:highlight>
                <a:latin typeface="Arial" panose="020B0604020202020204" pitchFamily="34" charset="0"/>
              </a:rPr>
              <a:t>egyéni fejlesztését, </a:t>
            </a:r>
            <a:r>
              <a:rPr lang="hu-HU" altLang="hu-HU" sz="1600" b="1" dirty="0">
                <a:solidFill>
                  <a:srgbClr val="FF0000"/>
                </a:solidFill>
                <a:highlight>
                  <a:srgbClr val="00FF00"/>
                </a:highlight>
                <a:latin typeface="Arial" panose="020B0604020202020204" pitchFamily="34" charset="0"/>
              </a:rPr>
              <a:t>fejlődésének segítését, </a:t>
            </a:r>
            <a:r>
              <a:rPr lang="hu-HU" altLang="hu-HU" sz="1400" dirty="0">
                <a:solidFill>
                  <a:srgbClr val="FF0000"/>
                </a:solidFill>
                <a:latin typeface="Arial" panose="020B0604020202020204" pitchFamily="34" charset="0"/>
              </a:rPr>
              <a:t>melyek által minden gyermek eljut az iskolakezdéshez szükséges értelmi, lelki, szociális és testi fejlettséghez. (2019)</a:t>
            </a:r>
          </a:p>
          <a:p>
            <a:pPr defTabSz="6858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hu-HU" sz="1400" dirty="0">
                <a:highlight>
                  <a:srgbClr val="FFFF00"/>
                </a:highlight>
              </a:rPr>
              <a:t>Hogyan jelennek meg a pedagógus által készített éves tervezésben a kiemelt figyelmet igénylő gyermekekkel kapcsolatos feladatok? (</a:t>
            </a:r>
            <a:r>
              <a:rPr lang="hu-HU" sz="1400" dirty="0" err="1">
                <a:highlight>
                  <a:srgbClr val="FFFF00"/>
                </a:highlight>
              </a:rPr>
              <a:t>Dokelemzés</a:t>
            </a:r>
            <a:r>
              <a:rPr lang="hu-HU" sz="1400" dirty="0">
                <a:highlight>
                  <a:srgbClr val="FFFF00"/>
                </a:highlight>
              </a:rPr>
              <a:t>)- Önértékelési kézikönyv</a:t>
            </a:r>
          </a:p>
          <a:p>
            <a:pPr defTabSz="6858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hu-HU" altLang="hu-HU" sz="14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defTabSz="6858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hu-HU" altLang="hu-HU" sz="135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Nyíl: felfelé mutató 2">
            <a:extLst>
              <a:ext uri="{FF2B5EF4-FFF2-40B4-BE49-F238E27FC236}">
                <a16:creationId xmlns:a16="http://schemas.microsoft.com/office/drawing/2014/main" id="{1178989A-1F1B-4AA5-AAC2-8EC332A5B2E5}"/>
              </a:ext>
            </a:extLst>
          </p:cNvPr>
          <p:cNvSpPr/>
          <p:nvPr/>
        </p:nvSpPr>
        <p:spPr>
          <a:xfrm>
            <a:off x="6381061" y="3429000"/>
            <a:ext cx="186612" cy="1959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47666DFF-DAB0-4531-807D-63A3DA545E23}"/>
              </a:ext>
            </a:extLst>
          </p:cNvPr>
          <p:cNvSpPr/>
          <p:nvPr/>
        </p:nvSpPr>
        <p:spPr>
          <a:xfrm>
            <a:off x="5978768" y="2672862"/>
            <a:ext cx="1177811" cy="5975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HOGYAN??</a:t>
            </a:r>
          </a:p>
        </p:txBody>
      </p:sp>
    </p:spTree>
    <p:extLst>
      <p:ext uri="{BB962C8B-B14F-4D97-AF65-F5344CB8AC3E}">
        <p14:creationId xmlns:p14="http://schemas.microsoft.com/office/powerpoint/2010/main" val="172133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704856" cy="386862"/>
          </a:xfrm>
        </p:spPr>
        <p:txBody>
          <a:bodyPr/>
          <a:lstStyle/>
          <a:p>
            <a:r>
              <a:rPr lang="hu-HU" sz="2800" dirty="0"/>
              <a:t>	Kétszintűség-többszintűség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DBD61E39-02AB-4158-B838-9ABA78534722}"/>
              </a:ext>
            </a:extLst>
          </p:cNvPr>
          <p:cNvSpPr/>
          <p:nvPr/>
        </p:nvSpPr>
        <p:spPr>
          <a:xfrm>
            <a:off x="234462" y="1"/>
            <a:ext cx="8358553" cy="1312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</a:rPr>
              <a:t>Miben nyilvánul meg a különleges bánásmód? –</a:t>
            </a:r>
          </a:p>
          <a:p>
            <a:pPr algn="ctr"/>
            <a:r>
              <a:rPr lang="hu-HU" sz="1400" dirty="0">
                <a:solidFill>
                  <a:schemeClr val="tx1"/>
                </a:solidFill>
              </a:rPr>
              <a:t>Ne szándékot, hanem cselevést, tevékenységet határozzunk meg!</a:t>
            </a:r>
          </a:p>
          <a:p>
            <a:pPr algn="ctr"/>
            <a:r>
              <a:rPr lang="hu-HU" sz="1400" dirty="0">
                <a:solidFill>
                  <a:schemeClr val="tx1"/>
                </a:solidFill>
              </a:rPr>
              <a:t>Amelyet abban az intézményben  VALAMENNYI PEADGÓGUS VÉGREHAJT – A SAJÁT MÓDSZEREIVEL</a:t>
            </a:r>
          </a:p>
        </p:txBody>
      </p:sp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E896684C-ED8A-4270-88BD-79E9E3FAC0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510112"/>
              </p:ext>
            </p:extLst>
          </p:nvPr>
        </p:nvGraphicFramePr>
        <p:xfrm>
          <a:off x="234462" y="1465386"/>
          <a:ext cx="8358553" cy="386624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553843">
                  <a:extLst>
                    <a:ext uri="{9D8B030D-6E8A-4147-A177-3AD203B41FA5}">
                      <a16:colId xmlns:a16="http://schemas.microsoft.com/office/drawing/2014/main" val="301105172"/>
                    </a:ext>
                  </a:extLst>
                </a:gridCol>
                <a:gridCol w="2902355">
                  <a:extLst>
                    <a:ext uri="{9D8B030D-6E8A-4147-A177-3AD203B41FA5}">
                      <a16:colId xmlns:a16="http://schemas.microsoft.com/office/drawing/2014/main" val="1627271896"/>
                    </a:ext>
                  </a:extLst>
                </a:gridCol>
                <a:gridCol w="2902355">
                  <a:extLst>
                    <a:ext uri="{9D8B030D-6E8A-4147-A177-3AD203B41FA5}">
                      <a16:colId xmlns:a16="http://schemas.microsoft.com/office/drawing/2014/main" val="2080074839"/>
                    </a:ext>
                  </a:extLst>
                </a:gridCol>
              </a:tblGrid>
              <a:tr h="472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cap="all" dirty="0">
                          <a:effectLst/>
                        </a:rPr>
                        <a:t>szervezeti keretek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cap="all" dirty="0">
                          <a:effectLst/>
                        </a:rPr>
                        <a:t>tartalom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cap="all" dirty="0">
                          <a:effectLst/>
                        </a:rPr>
                        <a:t>Módszerek /miben nyilvánul meg a kiemelt figyelem nevelőtestületi szinten?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5288733"/>
                  </a:ext>
                </a:extLst>
              </a:tr>
              <a:tr h="820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cap="all" dirty="0">
                          <a:effectLst/>
                        </a:rPr>
                        <a:t>Óvodán belüli tevékenységek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5921982"/>
                  </a:ext>
                </a:extLst>
              </a:tr>
              <a:tr h="1845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cap="all" dirty="0">
                          <a:effectLst/>
                        </a:rPr>
                        <a:t>Csoporton belüli tevékenységek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befogadás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étkezés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gondozás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játék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tevékenységben megvalósuló tanulás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pihenés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játék a szabad levegőn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Családlátogatás,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konzultációk eljárásrendje fejlesztővel, hosszabb étkezési idő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Dajka, </a:t>
                      </a:r>
                      <a:r>
                        <a:rPr lang="hu-HU" sz="1200" dirty="0" err="1">
                          <a:effectLst/>
                        </a:rPr>
                        <a:t>pedassztens</a:t>
                      </a:r>
                      <a:r>
                        <a:rPr lang="hu-HU" sz="1200" dirty="0">
                          <a:effectLst/>
                        </a:rPr>
                        <a:t> bevonása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Differenciált képességfejlesztés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FNYK –</a:t>
                      </a:r>
                      <a:r>
                        <a:rPr lang="hu-HU" sz="1200" dirty="0" err="1">
                          <a:effectLst/>
                        </a:rPr>
                        <a:t>finommotorika</a:t>
                      </a:r>
                      <a:r>
                        <a:rPr lang="hu-HU" sz="1200" dirty="0">
                          <a:effectLst/>
                        </a:rPr>
                        <a:t>, beszéd, figyelem </a:t>
                      </a:r>
                      <a:r>
                        <a:rPr lang="hu-HU" sz="1200" dirty="0">
                          <a:effectLst/>
                          <a:highlight>
                            <a:srgbClr val="C0C0C0"/>
                          </a:highlight>
                        </a:rPr>
                        <a:t>tartóssága-</a:t>
                      </a:r>
                      <a:r>
                        <a:rPr lang="hu-HU" sz="1200" dirty="0">
                          <a:effectLst/>
                        </a:rPr>
                        <a:t> havonkénti értékelés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8385965"/>
                  </a:ext>
                </a:extLst>
              </a:tr>
              <a:tr h="451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cap="all">
                          <a:effectLst/>
                        </a:rPr>
                        <a:t>Óvodán kívüli tevékenységek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Séta, kirándulás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Kiemelt figyelem megnyilvánulásai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5315482"/>
                  </a:ext>
                </a:extLst>
              </a:tr>
              <a:tr h="219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cap="all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7548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778397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0278" y="293078"/>
            <a:ext cx="7422172" cy="691660"/>
          </a:xfrm>
        </p:spPr>
        <p:txBody>
          <a:bodyPr>
            <a:normAutofit/>
          </a:bodyPr>
          <a:lstStyle/>
          <a:p>
            <a:r>
              <a:rPr lang="hu-HU" dirty="0"/>
              <a:t>Alapprogram</a:t>
            </a:r>
          </a:p>
        </p:txBody>
      </p:sp>
      <p:sp>
        <p:nvSpPr>
          <p:cNvPr id="5" name="Tartalom helye 2">
            <a:extLst>
              <a:ext uri="{FF2B5EF4-FFF2-40B4-BE49-F238E27FC236}">
                <a16:creationId xmlns:a16="http://schemas.microsoft.com/office/drawing/2014/main" id="{B9D7C2D8-1F72-43F8-B715-6AD99AD33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975" y="984738"/>
            <a:ext cx="8195163" cy="42175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45720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Módosította: 65/2021- (II.15.) Korm. rendelet 28. §</a:t>
            </a:r>
          </a:p>
          <a:p>
            <a:pPr marL="45720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altLang="hu-HU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Nemzeti Köznevelésről szóló 2011. évi CXC. tv. 1. § (2) </a:t>
            </a:r>
            <a:r>
              <a:rPr kumimoji="0" lang="hu-HU" altLang="hu-HU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bek</a:t>
            </a:r>
            <a:r>
              <a:rPr kumimoji="0" lang="hu-HU" altLang="hu-HU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.</a:t>
            </a:r>
          </a:p>
          <a:p>
            <a:pPr marL="18415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buNone/>
              <a:tabLst/>
              <a:defRPr/>
            </a:pPr>
            <a:endParaRPr lang="hu-HU" altLang="hu-HU" sz="2000" kern="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8415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buFont typeface="Wingdings 2" panose="05020102010507070707" pitchFamily="18" charset="2"/>
              <a:buNone/>
              <a:tabLst/>
              <a:defRPr/>
            </a:pPr>
            <a:endParaRPr kumimoji="0" lang="hu-HU" altLang="hu-H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cs typeface="Times New Roman"/>
            </a:endParaRPr>
          </a:p>
          <a:p>
            <a:pPr marL="18415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buNone/>
              <a:tabLst/>
              <a:defRPr/>
            </a:pPr>
            <a:r>
              <a:rPr kumimoji="0" lang="hu-HU" altLang="hu-HU" sz="24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„az egészséges életmód, a testápolás, a tisztálkodás, az étkezés, különösen a magas cukortartalmú ételek és italok, a magas só- és </a:t>
            </a:r>
            <a:r>
              <a:rPr kumimoji="0" lang="hu-HU" altLang="hu-HU" sz="24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imes New Roman"/>
                <a:cs typeface="Times New Roman"/>
              </a:rPr>
              <a:t>telített</a:t>
            </a:r>
            <a:r>
              <a:rPr kumimoji="0" lang="hu-HU" altLang="hu-HU" sz="24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zsír-tartalmú ételek fogyasztásának </a:t>
            </a:r>
            <a:r>
              <a:rPr kumimoji="0" lang="hu-HU" altLang="hu-HU" sz="2400" b="0" i="1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/>
                <a:cs typeface="Times New Roman"/>
              </a:rPr>
              <a:t>csökkentése,</a:t>
            </a:r>
            <a:r>
              <a:rPr kumimoji="0" lang="hu-HU" altLang="hu-HU" sz="24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 a zöldségek és gyümölcsök, illetve tejtermékek fogyasztásának </a:t>
            </a:r>
            <a:r>
              <a:rPr kumimoji="0" lang="hu-HU" altLang="hu-HU" sz="2400" b="0" i="1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/>
                <a:cs typeface="Times New Roman"/>
              </a:rPr>
              <a:t>ösztönzése,</a:t>
            </a:r>
            <a:r>
              <a:rPr kumimoji="0" lang="hu-HU" altLang="hu-HU" sz="24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/>
              </a:rPr>
              <a:t> a fogmosás, az öltözködés, a pihenés, a betegségmegelőzés és az egészségmegőrzés szokásainak </a:t>
            </a:r>
            <a:r>
              <a:rPr kumimoji="0" lang="hu-HU" altLang="hu-HU" sz="2400" b="0" i="1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/>
                <a:cs typeface="Times New Roman"/>
              </a:rPr>
              <a:t>alakítása”</a:t>
            </a:r>
          </a:p>
          <a:p>
            <a:pPr marL="18415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buNone/>
              <a:tabLst/>
              <a:defRPr/>
            </a:pPr>
            <a:endParaRPr lang="hu-HU" altLang="hu-HU" sz="2400" b="1" u="sng" kern="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8415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buNone/>
              <a:tabLst/>
              <a:defRPr/>
            </a:pPr>
            <a:r>
              <a:rPr lang="hu-HU" altLang="hu-HU" sz="2400" b="1" u="sng" kern="0" dirty="0">
                <a:solidFill>
                  <a:prstClr val="black"/>
                </a:solidFill>
                <a:latin typeface="Times New Roman"/>
                <a:cs typeface="Times New Roman"/>
              </a:rPr>
              <a:t>Feladat: </a:t>
            </a:r>
            <a:r>
              <a:rPr lang="hu-HU" altLang="hu-HU" sz="2400" kern="0" dirty="0">
                <a:solidFill>
                  <a:prstClr val="black"/>
                </a:solidFill>
                <a:latin typeface="Times New Roman"/>
                <a:cs typeface="Times New Roman"/>
              </a:rPr>
              <a:t>PP felülvizsgálata, korrekció, kiegészítés.</a:t>
            </a:r>
            <a:endParaRPr kumimoji="0" lang="hu-HU" altLang="hu-HU" sz="2400" b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cs typeface="Times New Roman"/>
            </a:endParaRPr>
          </a:p>
          <a:p>
            <a:pPr marL="18415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buNone/>
              <a:tabLst/>
              <a:defRPr/>
            </a:pPr>
            <a:endParaRPr kumimoji="0" lang="hu-HU" altLang="hu-H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cs typeface="Times New Roman"/>
            </a:endParaRPr>
          </a:p>
          <a:p>
            <a:pPr marL="45720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0" lang="hu-HU" altLang="hu-H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cs typeface="Times New Roman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41073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219D149-24D3-41E8-B283-D859BDCC2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59" y="0"/>
            <a:ext cx="8132291" cy="1090246"/>
          </a:xfrm>
        </p:spPr>
        <p:txBody>
          <a:bodyPr>
            <a:normAutofit/>
          </a:bodyPr>
          <a:lstStyle/>
          <a:p>
            <a:r>
              <a:rPr lang="hu-H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Iskolaérettséget, tankötelezettséget érintő változások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0463C19-813A-4817-99BE-46DCE2C02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5" y="855786"/>
            <a:ext cx="8304335" cy="4337538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marL="138112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defRPr/>
            </a:pPr>
            <a:r>
              <a:rPr lang="hu-HU" sz="15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Módosította: 2021. évi LII. törvény 6. § (hatályos 2021. V. 28-</a:t>
            </a:r>
            <a:r>
              <a:rPr lang="hu-HU" sz="1500" b="1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tól</a:t>
            </a:r>
            <a:r>
              <a:rPr lang="hu-HU" sz="15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</a:p>
          <a:p>
            <a:pPr marL="342900" indent="-204788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hu-HU" altLang="hu-HU" sz="1575" kern="0" dirty="0">
                <a:solidFill>
                  <a:prstClr val="black"/>
                </a:solidFill>
                <a:latin typeface="Times New Roman"/>
                <a:cs typeface="Times New Roman"/>
              </a:rPr>
              <a:t>2011. évi CXC. törvény 45. § (2a)</a:t>
            </a:r>
            <a:endParaRPr lang="hu-HU" altLang="hu-HU" sz="1800" kern="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38113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defRPr/>
            </a:pPr>
            <a:r>
              <a:rPr lang="hu-HU" altLang="hu-HU" sz="1800" i="1" kern="0" dirty="0">
                <a:solidFill>
                  <a:prstClr val="black"/>
                </a:solidFill>
                <a:latin typeface="Times New Roman"/>
                <a:cs typeface="Times New Roman"/>
              </a:rPr>
              <a:t>„Ha a felmentést engedélyező szerv azért engedélyezi a gyermek további egy nevelési évig óvodai nevelésben való részvételét, vagy a szakértői bizottság azért javasolja a tankötelezettség megkezdése alóli felmentésre irányuló kérelem benyújtására nyitva álló határidő előtt a gyermek további egy nevelési évig óvodai nevelésben való részvételét, mert </a:t>
            </a:r>
            <a:r>
              <a:rPr lang="hu-HU" altLang="hu-HU" sz="1800" b="1" i="1" u="sng" kern="0" dirty="0">
                <a:solidFill>
                  <a:prstClr val="black"/>
                </a:solidFill>
                <a:latin typeface="Times New Roman"/>
                <a:cs typeface="Times New Roman"/>
              </a:rPr>
              <a:t>a gyermek sajátos nevelési igényű, vagy beilleszkedési, tanulási, magatartási nehézséggel küzd, akkor a gyermek számára </a:t>
            </a:r>
            <a:r>
              <a:rPr lang="hu-HU" altLang="hu-HU" sz="1800" b="1" i="1" u="sng" kern="0" dirty="0">
                <a:solidFill>
                  <a:srgbClr val="C00000"/>
                </a:solidFill>
                <a:latin typeface="Times New Roman"/>
                <a:cs typeface="Times New Roman"/>
              </a:rPr>
              <a:t>az óvoda </a:t>
            </a:r>
            <a:r>
              <a:rPr lang="hu-HU" altLang="hu-HU" sz="1800" b="1" i="1" u="sng" kern="0" dirty="0">
                <a:solidFill>
                  <a:prstClr val="black"/>
                </a:solidFill>
                <a:latin typeface="Times New Roman"/>
                <a:cs typeface="Times New Roman"/>
              </a:rPr>
              <a:t>a szakértői bizottság által javasolt </a:t>
            </a:r>
            <a:r>
              <a:rPr lang="hu-HU" altLang="hu-HU" sz="1800" b="1" i="1" u="sng" kern="0" dirty="0">
                <a:solidFill>
                  <a:prstClr val="black"/>
                </a:solidFill>
                <a:highlight>
                  <a:srgbClr val="00FF00"/>
                </a:highlight>
                <a:latin typeface="Times New Roman"/>
                <a:cs typeface="Times New Roman"/>
              </a:rPr>
              <a:t>fejlesztéseken túl</a:t>
            </a:r>
            <a:r>
              <a:rPr lang="hu-HU" altLang="hu-HU" sz="1800" i="1" kern="0" dirty="0">
                <a:solidFill>
                  <a:prstClr val="black"/>
                </a:solidFill>
                <a:highlight>
                  <a:srgbClr val="00FF00"/>
                </a:highlight>
                <a:latin typeface="Times New Roman"/>
                <a:cs typeface="Times New Roman"/>
              </a:rPr>
              <a:t>,</a:t>
            </a:r>
            <a:r>
              <a:rPr lang="hu-HU" altLang="hu-HU" sz="1800" i="1" kern="0" dirty="0">
                <a:solidFill>
                  <a:prstClr val="black"/>
                </a:solidFill>
                <a:latin typeface="Times New Roman"/>
                <a:cs typeface="Times New Roman"/>
              </a:rPr>
              <a:t> a tankötelezettség teljesítésének megkezdéséhez </a:t>
            </a:r>
            <a:r>
              <a:rPr lang="hu-HU" altLang="hu-HU" sz="1800" b="1" i="1" u="sng" kern="0" dirty="0">
                <a:solidFill>
                  <a:prstClr val="black"/>
                </a:solidFill>
                <a:latin typeface="Times New Roman"/>
                <a:cs typeface="Times New Roman"/>
              </a:rPr>
              <a:t>szükséges értelmi, testi, lelki és szociális érettség elérésére irányuló, az óvodai nevelés időkeretébe ágyazott </a:t>
            </a:r>
            <a:r>
              <a:rPr lang="hu-HU" altLang="hu-HU" sz="1800" b="1" i="1" u="sng" kern="0" dirty="0">
                <a:solidFill>
                  <a:prstClr val="black"/>
                </a:solidFill>
                <a:highlight>
                  <a:srgbClr val="00FF00"/>
                </a:highlight>
                <a:latin typeface="Times New Roman"/>
                <a:cs typeface="Times New Roman"/>
              </a:rPr>
              <a:t>célzott foglalkozásokat biztosít.</a:t>
            </a:r>
            <a:r>
              <a:rPr lang="hu-HU" altLang="hu-HU" sz="1800" i="1" kern="0" dirty="0">
                <a:solidFill>
                  <a:prstClr val="black"/>
                </a:solidFill>
                <a:highlight>
                  <a:srgbClr val="00FF00"/>
                </a:highlight>
                <a:latin typeface="Times New Roman"/>
                <a:cs typeface="Times New Roman"/>
              </a:rPr>
              <a:t>”</a:t>
            </a:r>
            <a:endParaRPr lang="hu-HU" altLang="hu-HU" sz="1800" b="1" i="1" u="sng" kern="0" dirty="0">
              <a:solidFill>
                <a:prstClr val="black"/>
              </a:solidFill>
              <a:highlight>
                <a:srgbClr val="00FF00"/>
              </a:highlight>
              <a:latin typeface="Times New Roman"/>
              <a:cs typeface="Times New Roman"/>
            </a:endParaRPr>
          </a:p>
          <a:p>
            <a:pPr marL="138113" algn="just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defRPr/>
            </a:pPr>
            <a:r>
              <a:rPr lang="hu-HU" altLang="hu-HU" sz="1800" b="1" u="sng" kern="0" dirty="0">
                <a:solidFill>
                  <a:prstClr val="black"/>
                </a:solidFill>
                <a:latin typeface="Times New Roman"/>
                <a:cs typeface="Times New Roman"/>
              </a:rPr>
              <a:t>Feladat:</a:t>
            </a:r>
            <a:r>
              <a:rPr lang="hu-HU" altLang="hu-HU" sz="1800" kern="0" dirty="0">
                <a:solidFill>
                  <a:prstClr val="black"/>
                </a:solidFill>
                <a:latin typeface="Times New Roman"/>
                <a:cs typeface="Times New Roman"/>
              </a:rPr>
              <a:t> Tevékenységterv/Projektterv feladatainak tervezése; Egyéni fejlesztési terv.</a:t>
            </a:r>
          </a:p>
          <a:p>
            <a:pPr marL="138113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defRPr/>
            </a:pPr>
            <a:endParaRPr lang="hu-HU" altLang="hu-HU" sz="1500" kern="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42900" indent="-204788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buFont typeface="Arial" panose="020B0604020202020204" pitchFamily="34" charset="0"/>
              <a:buChar char="•"/>
              <a:defRPr/>
            </a:pPr>
            <a:endParaRPr lang="hu-HU" altLang="hu-HU" sz="1500" kern="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1729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219D149-24D3-41E8-B283-D859BDCC2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357" y="111186"/>
            <a:ext cx="7886700" cy="604462"/>
          </a:xfrm>
        </p:spPr>
        <p:txBody>
          <a:bodyPr>
            <a:normAutofit/>
          </a:bodyPr>
          <a:lstStyle/>
          <a:p>
            <a:r>
              <a:rPr lang="hu-H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Iskolaérettséget, tankötelezettséget érintő változások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0463C19-813A-4817-99BE-46DCE2C02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184" y="715649"/>
            <a:ext cx="8269165" cy="4571459"/>
          </a:xfrm>
          <a:solidFill>
            <a:schemeClr val="bg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marL="342900" indent="-204788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hu-HU" sz="15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Módosította: 2021. évi LII. törvény 6. § (hatályos 2021. V. 28-</a:t>
            </a:r>
            <a:r>
              <a:rPr lang="hu-HU" sz="1500" b="1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tól</a:t>
            </a:r>
            <a:r>
              <a:rPr lang="hu-HU" sz="15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</a:p>
          <a:p>
            <a:pPr marL="342900" indent="-204788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hu-HU" altLang="hu-HU" sz="1500" kern="0" dirty="0">
                <a:solidFill>
                  <a:prstClr val="black"/>
                </a:solidFill>
                <a:latin typeface="Times New Roman"/>
                <a:cs typeface="Times New Roman"/>
              </a:rPr>
              <a:t>2011. évi CXC. törvény 45. § (2)</a:t>
            </a:r>
          </a:p>
          <a:p>
            <a:pPr marL="138113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defRPr/>
            </a:pPr>
            <a:r>
              <a:rPr lang="hu-HU" altLang="hu-HU" sz="1800" i="1" kern="0" dirty="0">
                <a:solidFill>
                  <a:prstClr val="black"/>
                </a:solidFill>
                <a:latin typeface="Times New Roman"/>
                <a:cs typeface="Times New Roman"/>
              </a:rPr>
              <a:t>„A gyermek abban az évben, amelynek augusztus 31. napjáig a hatodik életévét betölti, tankötelessé válik. A tankötelezettség teljesítése a tanév első tanítási napján kezdődik. </a:t>
            </a:r>
          </a:p>
          <a:p>
            <a:pPr marL="138113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defRPr/>
            </a:pPr>
            <a:r>
              <a:rPr lang="hu-HU" altLang="hu-HU" i="1" kern="0" dirty="0">
                <a:solidFill>
                  <a:prstClr val="black"/>
                </a:solidFill>
                <a:latin typeface="Times New Roman"/>
                <a:cs typeface="Times New Roman"/>
              </a:rPr>
              <a:t>A szülő kérelmére a felmentést engedélyező szerv döntése alapján a gyermek további egy nevelési évig óvodai nevelésben vehet részt. Szülői kérelem hiányában a gyermek tankötelezettsége megkezdésének halasztását a </a:t>
            </a:r>
            <a:r>
              <a:rPr lang="hu-HU" altLang="hu-HU" b="1" i="1" u="sng" kern="0" dirty="0">
                <a:solidFill>
                  <a:prstClr val="black"/>
                </a:solidFill>
                <a:highlight>
                  <a:srgbClr val="00FF00"/>
                </a:highlight>
                <a:latin typeface="Times New Roman"/>
                <a:cs typeface="Times New Roman"/>
              </a:rPr>
              <a:t>gyámhatóság is kezdeményezheti.</a:t>
            </a:r>
            <a:r>
              <a:rPr lang="hu-HU" altLang="hu-HU" i="1" kern="0" dirty="0">
                <a:solidFill>
                  <a:prstClr val="black"/>
                </a:solidFill>
                <a:highlight>
                  <a:srgbClr val="00FF00"/>
                </a:highlight>
                <a:latin typeface="Times New Roman"/>
                <a:cs typeface="Times New Roman"/>
              </a:rPr>
              <a:t> </a:t>
            </a:r>
            <a:r>
              <a:rPr lang="hu-HU" altLang="hu-HU" i="1" kern="0" dirty="0">
                <a:solidFill>
                  <a:prstClr val="black"/>
                </a:solidFill>
                <a:latin typeface="Times New Roman"/>
                <a:cs typeface="Times New Roman"/>
              </a:rPr>
              <a:t>A szülő, a gyámhatóság a kérelmét legkésőbb az iskolakezdés évének </a:t>
            </a:r>
            <a:r>
              <a:rPr lang="hu-HU" altLang="hu-HU" b="1" i="1" u="sng" kern="0" dirty="0">
                <a:solidFill>
                  <a:prstClr val="black"/>
                </a:solidFill>
                <a:latin typeface="Times New Roman"/>
                <a:cs typeface="Times New Roman"/>
              </a:rPr>
              <a:t>január 18-áig </a:t>
            </a:r>
            <a:r>
              <a:rPr lang="hu-HU" altLang="hu-HU" i="1" kern="0" dirty="0">
                <a:solidFill>
                  <a:prstClr val="black"/>
                </a:solidFill>
                <a:latin typeface="Times New Roman"/>
                <a:cs typeface="Times New Roman"/>
              </a:rPr>
              <a:t>nyújthatja be a felmentést engedélyező szervhez. Az eljárás ügyintézési határideje ötven nap. A szülő kérelme alátámasztására </a:t>
            </a:r>
            <a:r>
              <a:rPr lang="hu-HU" altLang="hu-HU" b="1" i="1" u="sng" kern="0" dirty="0">
                <a:solidFill>
                  <a:prstClr val="black"/>
                </a:solidFill>
                <a:highlight>
                  <a:srgbClr val="00FF00"/>
                </a:highlight>
                <a:latin typeface="Times New Roman"/>
                <a:cs typeface="Times New Roman"/>
              </a:rPr>
              <a:t>kérelméhez csatolhatja a gyermek fejlettségét alátámasztó óvodai dokumentumokat is</a:t>
            </a:r>
            <a:r>
              <a:rPr lang="hu-HU" altLang="hu-HU" i="1" kern="0" dirty="0">
                <a:solidFill>
                  <a:prstClr val="black"/>
                </a:solidFill>
                <a:latin typeface="Times New Roman"/>
                <a:cs typeface="Times New Roman"/>
              </a:rPr>
              <a:t>.(</a:t>
            </a:r>
            <a:r>
              <a:rPr lang="hu-HU" altLang="hu-HU" i="1" kern="0" dirty="0" err="1">
                <a:solidFill>
                  <a:prstClr val="black"/>
                </a:solidFill>
                <a:latin typeface="Times New Roman"/>
                <a:cs typeface="Times New Roman"/>
              </a:rPr>
              <a:t>Összahngban</a:t>
            </a:r>
            <a:r>
              <a:rPr lang="hu-HU" altLang="hu-HU" i="1" kern="0" dirty="0">
                <a:solidFill>
                  <a:prstClr val="black"/>
                </a:solidFill>
                <a:latin typeface="Times New Roman"/>
                <a:cs typeface="Times New Roman"/>
              </a:rPr>
              <a:t> a kötelező adatok tárolására vonatkozó jogszabályhellyel) </a:t>
            </a:r>
            <a:endParaRPr lang="hu-HU" altLang="hu-HU" b="1" i="1" u="sng" kern="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38113" algn="just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defRPr/>
            </a:pPr>
            <a:r>
              <a:rPr lang="hu-HU" altLang="hu-HU" b="1" u="sng" kern="0" dirty="0">
                <a:solidFill>
                  <a:prstClr val="black"/>
                </a:solidFill>
                <a:latin typeface="Times New Roman"/>
                <a:cs typeface="Times New Roman"/>
              </a:rPr>
              <a:t>Feladat:</a:t>
            </a:r>
            <a:r>
              <a:rPr lang="hu-HU" altLang="hu-HU" kern="0" dirty="0">
                <a:solidFill>
                  <a:prstClr val="black"/>
                </a:solidFill>
                <a:latin typeface="Times New Roman"/>
                <a:cs typeface="Times New Roman"/>
              </a:rPr>
              <a:t> Felkészülés a gyermekek fejlettségét alátámasztó dokumentumok szülők részére történő kiadására. </a:t>
            </a:r>
          </a:p>
          <a:p>
            <a:pPr marL="138113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defRPr/>
            </a:pPr>
            <a:endParaRPr lang="hu-HU" altLang="hu-HU" sz="1500" kern="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42900" indent="-204788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buFont typeface="Arial" panose="020B0604020202020204" pitchFamily="34" charset="0"/>
              <a:buChar char="•"/>
              <a:defRPr/>
            </a:pPr>
            <a:endParaRPr lang="hu-HU" altLang="hu-HU" sz="1500" kern="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3915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219D149-24D3-41E8-B283-D859BDCC2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11" y="-175846"/>
            <a:ext cx="7976088" cy="1501094"/>
          </a:xfrm>
        </p:spPr>
        <p:txBody>
          <a:bodyPr>
            <a:normAutofit/>
          </a:bodyPr>
          <a:lstStyle/>
          <a:p>
            <a:r>
              <a:rPr lang="hu-H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Kötelező felvételt biztosító óvodákra vonatkozó új szabály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0463C19-813A-4817-99BE-46DCE2C02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9" y="890954"/>
            <a:ext cx="8226592" cy="4835953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marL="342900" indent="-204788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hu-HU" altLang="hu-HU" sz="1500" kern="0" dirty="0">
                <a:solidFill>
                  <a:prstClr val="black"/>
                </a:solidFill>
                <a:latin typeface="Times New Roman"/>
                <a:cs typeface="Times New Roman"/>
              </a:rPr>
              <a:t>2011. évi CXC. törvény 49. § (3a)  </a:t>
            </a:r>
            <a:r>
              <a:rPr lang="hu-HU" altLang="hu-HU" sz="1500" kern="0" dirty="0" err="1">
                <a:solidFill>
                  <a:prstClr val="black"/>
                </a:solidFill>
                <a:latin typeface="Times New Roman"/>
                <a:cs typeface="Times New Roman"/>
              </a:rPr>
              <a:t>bek</a:t>
            </a:r>
            <a:r>
              <a:rPr lang="hu-HU" altLang="hu-HU" sz="1500" kern="0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 lang="hu-HU" altLang="hu-HU" sz="1800" kern="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38113" algn="just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defRPr/>
            </a:pPr>
            <a:r>
              <a:rPr lang="hu-HU" altLang="hu-HU" sz="1200" kern="0" dirty="0">
                <a:solidFill>
                  <a:srgbClr val="FF0000"/>
                </a:solidFill>
                <a:latin typeface="Times New Roman"/>
                <a:cs typeface="Times New Roman"/>
              </a:rPr>
              <a:t>Hatályon kívül </a:t>
            </a:r>
            <a:r>
              <a:rPr lang="hu-HU" altLang="hu-HU" sz="1200" kern="0" dirty="0">
                <a:solidFill>
                  <a:prstClr val="black"/>
                </a:solidFill>
                <a:latin typeface="Times New Roman"/>
                <a:cs typeface="Times New Roman"/>
              </a:rPr>
              <a:t>az </a:t>
            </a:r>
            <a:r>
              <a:rPr lang="hu-HU" altLang="hu-HU" sz="1200" kern="0" dirty="0" err="1">
                <a:solidFill>
                  <a:prstClr val="black"/>
                </a:solidFill>
                <a:latin typeface="Times New Roman"/>
                <a:cs typeface="Times New Roman"/>
              </a:rPr>
              <a:t>Nkt</a:t>
            </a:r>
            <a:r>
              <a:rPr lang="hu-HU" altLang="hu-HU" sz="1200" kern="0" dirty="0">
                <a:solidFill>
                  <a:prstClr val="black"/>
                </a:solidFill>
                <a:latin typeface="Times New Roman"/>
                <a:cs typeface="Times New Roman"/>
              </a:rPr>
              <a:t>. 49. § (2) bekezdése, mely kimondta, hogy a gyermeket elsősorban abba az óvodába kell felvenni, átvenni, amelynek körzetében lakik </a:t>
            </a:r>
            <a:r>
              <a:rPr lang="hu-HU" altLang="hu-HU" sz="1200" b="1" kern="0" dirty="0">
                <a:solidFill>
                  <a:prstClr val="black"/>
                </a:solidFill>
                <a:latin typeface="Times New Roman"/>
                <a:cs typeface="Times New Roman"/>
              </a:rPr>
              <a:t>vagy</a:t>
            </a:r>
            <a:r>
              <a:rPr lang="hu-HU" altLang="hu-HU" sz="1200" kern="0" dirty="0">
                <a:solidFill>
                  <a:prstClr val="black"/>
                </a:solidFill>
                <a:latin typeface="Times New Roman"/>
                <a:cs typeface="Times New Roman"/>
              </a:rPr>
              <a:t> ahol szülője dolgozik, - ez ellentétes azzal a szabállyal, mely szerint az óvoda köteles felvenni, átvenni azt a gyermeket, aki életvitelszerűen az óvoda körzetében lakik…</a:t>
            </a:r>
            <a:endParaRPr lang="hu-HU" altLang="hu-HU" sz="1800" kern="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38113" algn="just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defRPr/>
            </a:pPr>
            <a:r>
              <a:rPr lang="hu-HU" altLang="hu-HU" sz="2400" kern="0" dirty="0">
                <a:solidFill>
                  <a:prstClr val="black"/>
                </a:solidFill>
                <a:latin typeface="Times New Roman"/>
                <a:cs typeface="Times New Roman"/>
              </a:rPr>
              <a:t>Vagyis: </a:t>
            </a:r>
            <a:r>
              <a:rPr lang="hu-HU" altLang="hu-HU" sz="2400" b="1" u="sng" kern="0" dirty="0">
                <a:solidFill>
                  <a:prstClr val="black"/>
                </a:solidFill>
                <a:latin typeface="Times New Roman"/>
                <a:cs typeface="Times New Roman"/>
              </a:rPr>
              <a:t>A kötelező felvételt biztosító óvodába azt a gyermeket kell felvenni, aki </a:t>
            </a:r>
            <a:r>
              <a:rPr lang="hu-HU" altLang="hu-HU" sz="2400" b="1" u="sng" kern="0" dirty="0">
                <a:solidFill>
                  <a:prstClr val="black"/>
                </a:solidFill>
                <a:highlight>
                  <a:srgbClr val="00FF00"/>
                </a:highlight>
                <a:latin typeface="Times New Roman"/>
                <a:cs typeface="Times New Roman"/>
              </a:rPr>
              <a:t>az óvoda körzetében lakik életvitelszerűen</a:t>
            </a:r>
            <a:r>
              <a:rPr lang="hu-HU" altLang="hu-HU" sz="2400" b="1" u="sng" kern="0" dirty="0">
                <a:solidFill>
                  <a:prstClr val="black"/>
                </a:solidFill>
                <a:latin typeface="Times New Roman"/>
                <a:cs typeface="Times New Roman"/>
              </a:rPr>
              <a:t>, tehát a szülő munkavégzésének helye nem alapozhatja meg a kötelező óvodai felvételt. </a:t>
            </a:r>
            <a:r>
              <a:rPr lang="hu-HU" altLang="hu-HU" sz="2400" kern="0" dirty="0">
                <a:solidFill>
                  <a:prstClr val="black"/>
                </a:solidFill>
                <a:latin typeface="Times New Roman"/>
                <a:cs typeface="Times New Roman"/>
              </a:rPr>
              <a:t>Ha az óvodába jelentkezők száma meghaladja a felvehető gyermekek számát, nem kell a felvételre javaslatot tevő bizottságot szervezni.</a:t>
            </a:r>
          </a:p>
          <a:p>
            <a:pPr marL="138113" algn="just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defRPr/>
            </a:pPr>
            <a:r>
              <a:rPr lang="hu-HU" altLang="hu-HU" sz="2400" b="1" u="sng" kern="0" dirty="0">
                <a:solidFill>
                  <a:prstClr val="black"/>
                </a:solidFill>
                <a:latin typeface="Times New Roman"/>
                <a:cs typeface="Times New Roman"/>
              </a:rPr>
              <a:t>Feladat: </a:t>
            </a:r>
            <a:r>
              <a:rPr lang="hu-HU" altLang="hu-HU" sz="2400" kern="0" dirty="0">
                <a:solidFill>
                  <a:prstClr val="black"/>
                </a:solidFill>
                <a:latin typeface="Times New Roman"/>
                <a:cs typeface="Times New Roman"/>
              </a:rPr>
              <a:t>óvodai körzethatárok egyeztetése a fenntartóval.</a:t>
            </a:r>
          </a:p>
          <a:p>
            <a:pPr marL="138113" algn="just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defRPr/>
            </a:pPr>
            <a:r>
              <a:rPr lang="hu-HU" altLang="hu-HU" sz="2400" kern="0" dirty="0" err="1">
                <a:solidFill>
                  <a:prstClr val="black"/>
                </a:solidFill>
                <a:latin typeface="Times New Roman"/>
                <a:cs typeface="Times New Roman"/>
              </a:rPr>
              <a:t>SzMSz</a:t>
            </a:r>
            <a:r>
              <a:rPr lang="hu-HU" altLang="hu-HU" sz="2400" kern="0" dirty="0">
                <a:solidFill>
                  <a:prstClr val="black"/>
                </a:solidFill>
                <a:latin typeface="Times New Roman"/>
                <a:cs typeface="Times New Roman"/>
              </a:rPr>
              <a:t>, Házirend felülvizsgálata.</a:t>
            </a:r>
          </a:p>
          <a:p>
            <a:pPr marL="138113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defRPr/>
            </a:pPr>
            <a:endParaRPr lang="hu-HU" altLang="hu-HU" sz="1500" kern="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42900" indent="-204788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buFont typeface="Arial" panose="020B0604020202020204" pitchFamily="34" charset="0"/>
              <a:buChar char="•"/>
              <a:defRPr/>
            </a:pPr>
            <a:endParaRPr lang="hu-HU" altLang="hu-HU" sz="1500" kern="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752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219D149-24D3-41E8-B283-D859BDCC2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0678"/>
            <a:ext cx="7886700" cy="597876"/>
          </a:xfrm>
        </p:spPr>
        <p:txBody>
          <a:bodyPr>
            <a:normAutofit/>
          </a:bodyPr>
          <a:lstStyle/>
          <a:p>
            <a:r>
              <a:rPr lang="hu-H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Óvodába járás vonatkozó módosítása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0463C19-813A-4817-99BE-46DCE2C02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308" y="890955"/>
            <a:ext cx="8529155" cy="4443046"/>
          </a:xfrm>
          <a:solidFill>
            <a:schemeClr val="bg2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pPr marL="342900" indent="-204788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hu-HU" sz="15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Módosította: 2021. évi LII. Törvény 23. § (2) a), b), c).  (hatályos 2021. VII. 1-től)</a:t>
            </a:r>
          </a:p>
          <a:p>
            <a:pPr marL="342900" indent="-204788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hu-HU" altLang="hu-HU" sz="1500" kern="0" dirty="0">
                <a:solidFill>
                  <a:prstClr val="black"/>
                </a:solidFill>
                <a:latin typeface="Times New Roman"/>
                <a:cs typeface="Times New Roman"/>
              </a:rPr>
              <a:t>9/2021. (III.17.) AB határozat 1. semmisítette meg.</a:t>
            </a:r>
          </a:p>
          <a:p>
            <a:pPr marL="342900" indent="-204788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hu-HU" altLang="hu-HU" sz="1500" kern="0" dirty="0">
                <a:solidFill>
                  <a:prstClr val="black"/>
                </a:solidFill>
                <a:latin typeface="Times New Roman"/>
                <a:cs typeface="Times New Roman"/>
              </a:rPr>
              <a:t>2011. évi CXC. Törvény 8. § (2)</a:t>
            </a:r>
          </a:p>
          <a:p>
            <a:pPr marL="138113" algn="just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defRPr/>
            </a:pPr>
            <a:endParaRPr lang="hu-HU" altLang="hu-HU" sz="1800" kern="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38113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defRPr/>
            </a:pPr>
            <a:r>
              <a:rPr lang="hu-HU" altLang="hu-HU" sz="1800" i="1" kern="0" dirty="0">
                <a:solidFill>
                  <a:prstClr val="black"/>
                </a:solidFill>
                <a:latin typeface="Times New Roman"/>
                <a:cs typeface="Times New Roman"/>
              </a:rPr>
              <a:t>„A gyermek abban az évben, amelynek augusztus 31. napjáig a harmadik életévét betölti, a nevelési év kezdő napjától legalább napi négy órában óvodai foglalkozáson vesz részt. A szülő - tárgyév </a:t>
            </a:r>
            <a:r>
              <a:rPr lang="hu-HU" altLang="hu-HU" sz="1800" b="1" i="1" u="sng" kern="0" dirty="0">
                <a:solidFill>
                  <a:prstClr val="black"/>
                </a:solidFill>
                <a:latin typeface="Times New Roman"/>
                <a:cs typeface="Times New Roman"/>
              </a:rPr>
              <a:t>április 15</a:t>
            </a:r>
            <a:r>
              <a:rPr lang="hu-HU" altLang="hu-HU" sz="1800" i="1" kern="0" dirty="0">
                <a:solidFill>
                  <a:prstClr val="black"/>
                </a:solidFill>
                <a:latin typeface="Times New Roman"/>
                <a:cs typeface="Times New Roman"/>
              </a:rPr>
              <a:t>. napjáig benyújtott - kérelme alapján a gyermek jogos érdekét szem előtt tartva, annak az évnek az augusztus 31. napjáig, amelyben a gyermek a </a:t>
            </a:r>
            <a:r>
              <a:rPr lang="hu-HU" altLang="hu-HU" sz="1800" b="1" i="1" u="sng" kern="0" dirty="0">
                <a:solidFill>
                  <a:prstClr val="black"/>
                </a:solidFill>
                <a:highlight>
                  <a:srgbClr val="00FF00"/>
                </a:highlight>
                <a:latin typeface="Times New Roman"/>
                <a:cs typeface="Times New Roman"/>
              </a:rPr>
              <a:t>negyedik életévét betölti</a:t>
            </a:r>
            <a:r>
              <a:rPr lang="hu-HU" altLang="hu-HU" sz="1800" i="1" kern="0" dirty="0">
                <a:solidFill>
                  <a:prstClr val="black"/>
                </a:solidFill>
                <a:highlight>
                  <a:srgbClr val="00FF00"/>
                </a:highlight>
                <a:latin typeface="Times New Roman"/>
                <a:cs typeface="Times New Roman"/>
              </a:rPr>
              <a:t>, </a:t>
            </a:r>
            <a:r>
              <a:rPr lang="hu-HU" altLang="hu-HU" sz="1800" i="1" kern="0" dirty="0">
                <a:solidFill>
                  <a:prstClr val="black"/>
                </a:solidFill>
                <a:latin typeface="Times New Roman"/>
                <a:cs typeface="Times New Roman"/>
              </a:rPr>
              <a:t>különös méltánylást érdemlő esetben, újabb kérelem alapján annak az évnek az augusztus 31. napjáig, amelyben a gyermek az </a:t>
            </a:r>
            <a:r>
              <a:rPr lang="hu-HU" altLang="hu-HU" sz="1800" b="1" i="1" u="sng" kern="0" dirty="0">
                <a:solidFill>
                  <a:prstClr val="black"/>
                </a:solidFill>
                <a:highlight>
                  <a:srgbClr val="00FF00"/>
                </a:highlight>
                <a:latin typeface="Times New Roman"/>
                <a:cs typeface="Times New Roman"/>
              </a:rPr>
              <a:t>ötödik életévét betölti </a:t>
            </a:r>
            <a:r>
              <a:rPr lang="hu-HU" altLang="hu-HU" sz="1800" i="1" kern="0" dirty="0">
                <a:solidFill>
                  <a:prstClr val="black"/>
                </a:solidFill>
                <a:latin typeface="Times New Roman"/>
                <a:cs typeface="Times New Roman"/>
              </a:rPr>
              <a:t>a Kormány rendeletében kijelölt szerv (a továbbiakban: felmentést engedélyező szerv) felmentheti az óvodai foglalkozáson való részvétel alól, ha a gyermek családi körülményei, sajátos helyzete indokolja.” </a:t>
            </a:r>
          </a:p>
          <a:p>
            <a:pPr marL="138113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defRPr/>
            </a:pPr>
            <a:r>
              <a:rPr lang="hu-HU" altLang="hu-HU" sz="1800" i="1" kern="0" dirty="0">
                <a:solidFill>
                  <a:prstClr val="black"/>
                </a:solidFill>
                <a:latin typeface="Times New Roman"/>
                <a:cs typeface="Times New Roman"/>
              </a:rPr>
              <a:t>„</a:t>
            </a:r>
            <a:r>
              <a:rPr lang="hu-HU" altLang="hu-HU" sz="1800" i="1" kern="0" dirty="0">
                <a:solidFill>
                  <a:prstClr val="black"/>
                </a:solidFill>
                <a:highlight>
                  <a:srgbClr val="00FF00"/>
                </a:highlight>
                <a:latin typeface="Times New Roman"/>
                <a:cs typeface="Times New Roman"/>
              </a:rPr>
              <a:t>Tartós gyógykezelés alatt álló gyermek </a:t>
            </a:r>
            <a:r>
              <a:rPr lang="hu-HU" altLang="hu-HU" sz="1800" i="1" kern="0" dirty="0">
                <a:solidFill>
                  <a:prstClr val="black"/>
                </a:solidFill>
                <a:latin typeface="Times New Roman"/>
                <a:cs typeface="Times New Roman"/>
              </a:rPr>
              <a:t>esetében a kérelem a tárgyév </a:t>
            </a:r>
            <a:r>
              <a:rPr lang="hu-HU" altLang="hu-HU" sz="1800" i="1" kern="0" dirty="0">
                <a:solidFill>
                  <a:prstClr val="black"/>
                </a:solidFill>
                <a:highlight>
                  <a:srgbClr val="00FF00"/>
                </a:highlight>
                <a:latin typeface="Times New Roman"/>
                <a:cs typeface="Times New Roman"/>
              </a:rPr>
              <a:t>április 15. napja után is benyújtható.</a:t>
            </a:r>
            <a:r>
              <a:rPr lang="hu-HU" altLang="hu-HU" sz="1800" i="1" kern="0" dirty="0">
                <a:solidFill>
                  <a:prstClr val="black"/>
                </a:solidFill>
                <a:latin typeface="Times New Roman"/>
                <a:cs typeface="Times New Roman"/>
              </a:rPr>
              <a:t> Az eljárás időtartama ötven nap.”</a:t>
            </a:r>
          </a:p>
          <a:p>
            <a:pPr marL="138113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defRPr/>
            </a:pPr>
            <a:r>
              <a:rPr lang="hu-HU" altLang="hu-HU" sz="1800" kern="0" dirty="0">
                <a:solidFill>
                  <a:prstClr val="black"/>
                </a:solidFill>
                <a:latin typeface="Times New Roman"/>
                <a:cs typeface="Times New Roman"/>
              </a:rPr>
              <a:t>Fontos! A szülőnek ezeket a kérelmeket évente szükséges benyújtania – figyelembe véve a határidők betartását.</a:t>
            </a:r>
          </a:p>
          <a:p>
            <a:pPr marL="138113" algn="just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defRPr/>
            </a:pPr>
            <a:endParaRPr lang="hu-HU" altLang="hu-HU" sz="1800" b="1" u="sng" kern="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38113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defRPr/>
            </a:pPr>
            <a:endParaRPr lang="hu-HU" altLang="hu-HU" sz="1500" kern="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42900" indent="-204788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buFont typeface="Arial" panose="020B0604020202020204" pitchFamily="34" charset="0"/>
              <a:buChar char="•"/>
              <a:defRPr/>
            </a:pPr>
            <a:endParaRPr lang="hu-HU" altLang="hu-HU" sz="1500" kern="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1731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219D149-24D3-41E8-B283-D859BDCC2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1885"/>
            <a:ext cx="7886700" cy="826477"/>
          </a:xfrm>
        </p:spPr>
        <p:txBody>
          <a:bodyPr>
            <a:normAutofit/>
          </a:bodyPr>
          <a:lstStyle/>
          <a:p>
            <a:r>
              <a:rPr lang="hu-H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Második önértékelési ciklus tervezése 2021-2026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0463C19-813A-4817-99BE-46DCE2C02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446" y="958362"/>
            <a:ext cx="8110904" cy="412945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138113" algn="just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defRPr/>
            </a:pPr>
            <a:endParaRPr lang="hu-HU" altLang="hu-HU" sz="1800" kern="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38113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defRPr/>
            </a:pPr>
            <a:r>
              <a:rPr lang="hu-HU" altLang="hu-HU" sz="1800" kern="0" dirty="0">
                <a:solidFill>
                  <a:prstClr val="black"/>
                </a:solidFill>
                <a:latin typeface="Times New Roman"/>
                <a:cs typeface="Times New Roman"/>
              </a:rPr>
              <a:t>Az intézmények első önértékelési ciklusa 2021. augusztus 31-én zárult le. A 20/2012. (VIII. 31.) EMMI-rendelet a pedagógusok és az intézmények önértékelését </a:t>
            </a:r>
            <a:r>
              <a:rPr lang="hu-HU" altLang="hu-HU" sz="1800" b="1" u="sng" kern="0" dirty="0">
                <a:solidFill>
                  <a:prstClr val="black"/>
                </a:solidFill>
                <a:latin typeface="Times New Roman"/>
                <a:cs typeface="Times New Roman"/>
              </a:rPr>
              <a:t>ötéves ciklusban teszi kötelezővé</a:t>
            </a:r>
            <a:r>
              <a:rPr lang="hu-HU" altLang="hu-HU" sz="1800" kern="0" dirty="0">
                <a:solidFill>
                  <a:prstClr val="black"/>
                </a:solidFill>
                <a:latin typeface="Times New Roman"/>
                <a:cs typeface="Times New Roman"/>
              </a:rPr>
              <a:t>, az intézmények második önértékelési ciklusa </a:t>
            </a:r>
            <a:r>
              <a:rPr lang="hu-HU" altLang="hu-HU" sz="1800" kern="0" dirty="0">
                <a:solidFill>
                  <a:prstClr val="black"/>
                </a:solidFill>
                <a:highlight>
                  <a:srgbClr val="FFFF00"/>
                </a:highlight>
                <a:latin typeface="Times New Roman"/>
                <a:cs typeface="Times New Roman"/>
              </a:rPr>
              <a:t>2021. szeptember 1-jén kezdődik és 2026. augusztus 31-én zárul</a:t>
            </a:r>
            <a:r>
              <a:rPr lang="hu-HU" altLang="hu-HU" sz="1800" kern="0" dirty="0">
                <a:solidFill>
                  <a:prstClr val="black"/>
                </a:solidFill>
                <a:latin typeface="Times New Roman"/>
                <a:cs typeface="Times New Roman"/>
              </a:rPr>
              <a:t>. Az intézményvezetők önértékelését továbbra is a vezetői ciklusuk második és negyedik évében szükséges elvégezni.</a:t>
            </a:r>
          </a:p>
          <a:p>
            <a:pPr marL="138113" algn="just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defRPr/>
            </a:pPr>
            <a:endParaRPr lang="hu-HU" altLang="hu-HU" sz="1800" b="1" u="sng" kern="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38113" algn="just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defRPr/>
            </a:pPr>
            <a:r>
              <a:rPr lang="hu-HU" altLang="hu-HU" sz="1800" b="1" u="sng" kern="0" dirty="0">
                <a:solidFill>
                  <a:prstClr val="black"/>
                </a:solidFill>
                <a:latin typeface="Times New Roman"/>
                <a:cs typeface="Times New Roman"/>
              </a:rPr>
              <a:t>Feladat:</a:t>
            </a:r>
            <a:r>
              <a:rPr lang="hu-HU" altLang="hu-HU" sz="1800" kern="0" dirty="0">
                <a:solidFill>
                  <a:prstClr val="black"/>
                </a:solidFill>
                <a:latin typeface="Times New Roman"/>
                <a:cs typeface="Times New Roman"/>
              </a:rPr>
              <a:t> 2021-2026 közötti évekre vonatkozó intézményi önértékelési terv készítése. Javaslat: a terv készítésekor támaszkodjunk az első önértékelési ciklus tapasztalataira, valamint az első öt év számszerűsíthető eredményeire.</a:t>
            </a:r>
          </a:p>
          <a:p>
            <a:pPr marL="138113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defRPr/>
            </a:pPr>
            <a:endParaRPr lang="hu-HU" altLang="hu-HU" sz="1500" kern="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42900" indent="-204788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buFont typeface="Arial" panose="020B0604020202020204" pitchFamily="34" charset="0"/>
              <a:buChar char="•"/>
              <a:defRPr/>
            </a:pPr>
            <a:endParaRPr lang="hu-HU" altLang="hu-HU" sz="1500" kern="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81134924"/>
      </p:ext>
    </p:extLst>
  </p:cSld>
  <p:clrMapOvr>
    <a:masterClrMapping/>
  </p:clrMapOvr>
  <p:transition spd="slow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704856" cy="926976"/>
          </a:xfrm>
        </p:spPr>
        <p:txBody>
          <a:bodyPr/>
          <a:lstStyle/>
          <a:p>
            <a:r>
              <a:rPr lang="hu-HU" sz="2800" dirty="0"/>
              <a:t>	Kétszintűség-többszintűség</a:t>
            </a:r>
          </a:p>
        </p:txBody>
      </p:sp>
      <p:sp>
        <p:nvSpPr>
          <p:cNvPr id="8" name="Téglalap 7"/>
          <p:cNvSpPr/>
          <p:nvPr/>
        </p:nvSpPr>
        <p:spPr>
          <a:xfrm>
            <a:off x="971600" y="674076"/>
            <a:ext cx="8112369" cy="41957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Önértékelési kézikönyv – Oktatási Hivatal honlapja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HATODIK, JAVÍTOTT KIADÁS Az Oktatási Hivatal által módosított, az oktatásért felelős miniszter által 2021. szeptember 8-án jóváhagyott tájékoztató.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Hatályos 2022. január 1. napjától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https://www.oktatas.hu/kiadvanyok/onertekelesi_kezikonyvek</a:t>
            </a: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1600" dirty="0"/>
              <a:t>9. Értékelési területtel kiegészült a </a:t>
            </a:r>
            <a:r>
              <a:rPr lang="hu-HU" sz="1600" b="1" dirty="0"/>
              <a:t>pedagógusokra vonatkozó ellenőrzési területek köre </a:t>
            </a:r>
            <a:r>
              <a:rPr lang="hu-HU" sz="1200" dirty="0"/>
              <a:t>mind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1200" dirty="0"/>
              <a:t>a tanfelügyeletben,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1200" dirty="0"/>
              <a:t>mind az önértékelésben. 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1200" i="1" dirty="0"/>
              <a:t>a környezeti nevelésben mutatott jártasság, a fenntarthatóság értékrendjének hiteles képviselete és a környezettudatossághoz kapcsolódó attitűdök formálásának módja</a:t>
            </a:r>
            <a:r>
              <a:rPr lang="hu-HU" sz="1200" dirty="0"/>
              <a:t> értékelési területen szereplő elvárásokat is értékelniük kell a tanfelügyelet során szakértőknek, </a:t>
            </a:r>
            <a:endParaRPr lang="hu-H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261972"/>
      </p:ext>
    </p:extLst>
  </p:cSld>
  <p:clrMapOvr>
    <a:masterClrMapping/>
  </p:clrMapOvr>
  <p:transition spd="med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219D149-24D3-41E8-B283-D859BDCC2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722" y="298938"/>
            <a:ext cx="7804609" cy="712177"/>
          </a:xfrm>
        </p:spPr>
        <p:txBody>
          <a:bodyPr>
            <a:noAutofit/>
          </a:bodyPr>
          <a:lstStyle/>
          <a:p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Pedagógus II. célfokozat megszerzésére irányuló kötelező minősítés eljárás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0463C19-813A-4817-99BE-46DCE2C02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689" y="1121482"/>
            <a:ext cx="7886700" cy="3582278"/>
          </a:xfrm>
          <a:solidFill>
            <a:schemeClr val="bg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pPr marL="342900" indent="-204788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hu-HU" sz="15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Módosította: 65/2021- (II.15.) Korm. rendelet 30. § (hatályos 2021. II. 15-től)</a:t>
            </a:r>
          </a:p>
          <a:p>
            <a:pPr marL="342900" indent="-204788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hu-HU" altLang="hu-HU" sz="1500" kern="0" dirty="0">
                <a:solidFill>
                  <a:prstClr val="black"/>
                </a:solidFill>
                <a:latin typeface="Times New Roman"/>
                <a:cs typeface="Times New Roman"/>
              </a:rPr>
              <a:t>326/2013. (VIII. 30.) Korm. Rendelet 3. § (1)</a:t>
            </a:r>
          </a:p>
          <a:p>
            <a:pPr marL="342900" indent="-204788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defRPr/>
            </a:pPr>
            <a:r>
              <a:rPr lang="hu-HU" altLang="hu-HU" sz="1500" kern="0" dirty="0">
                <a:solidFill>
                  <a:prstClr val="black"/>
                </a:solidFill>
                <a:latin typeface="Times New Roman"/>
                <a:cs typeface="Times New Roman"/>
              </a:rPr>
              <a:t>326/2013. (VIII. 30.) Korm. Rendelet 39/R. §</a:t>
            </a:r>
          </a:p>
          <a:p>
            <a:pPr marL="342900" indent="-204788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buFont typeface="Arial" panose="020B0604020202020204" pitchFamily="34" charset="0"/>
              <a:buChar char="•"/>
              <a:defRPr/>
            </a:pPr>
            <a:endParaRPr lang="hu-HU" altLang="hu-HU" sz="1500" kern="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38113" algn="just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defRPr/>
            </a:pPr>
            <a:r>
              <a:rPr lang="hu-HU" altLang="hu-HU" sz="1800" kern="0" dirty="0">
                <a:solidFill>
                  <a:prstClr val="black"/>
                </a:solidFill>
                <a:latin typeface="Times New Roman"/>
                <a:cs typeface="Times New Roman"/>
              </a:rPr>
              <a:t>Az </a:t>
            </a:r>
            <a:r>
              <a:rPr lang="hu-HU" altLang="hu-HU" sz="1800" kern="0" dirty="0" err="1">
                <a:solidFill>
                  <a:prstClr val="black"/>
                </a:solidFill>
                <a:latin typeface="Times New Roman"/>
                <a:cs typeface="Times New Roman"/>
              </a:rPr>
              <a:t>Épr</a:t>
            </a:r>
            <a:r>
              <a:rPr lang="hu-HU" altLang="hu-HU" sz="1800" kern="0" dirty="0">
                <a:solidFill>
                  <a:prstClr val="black"/>
                </a:solidFill>
                <a:latin typeface="Times New Roman"/>
                <a:cs typeface="Times New Roman"/>
              </a:rPr>
              <a:t>. 39/R. § arról rendelkezik, hogy az a pedagógus munkakörbe besorolt foglalkoztatott, aki a 3. § (1) bekezdése alapján a 2022. évben a Pedagógus I. fokozatba történő besorolásától számított </a:t>
            </a:r>
            <a:r>
              <a:rPr lang="hu-HU" altLang="hu-HU" sz="1800" kern="0" dirty="0">
                <a:solidFill>
                  <a:srgbClr val="FF0000"/>
                </a:solidFill>
                <a:latin typeface="Times New Roman"/>
                <a:cs typeface="Times New Roman"/>
              </a:rPr>
              <a:t>kilenc év szakmai gyakorlatot szerzett</a:t>
            </a:r>
            <a:r>
              <a:rPr lang="hu-HU" altLang="hu-HU" sz="1800" kern="0" dirty="0">
                <a:solidFill>
                  <a:prstClr val="black"/>
                </a:solidFill>
                <a:latin typeface="Times New Roman"/>
                <a:cs typeface="Times New Roman"/>
              </a:rPr>
              <a:t>, minősítési eljárásban legkésőbb a </a:t>
            </a:r>
            <a:r>
              <a:rPr lang="hu-HU" altLang="hu-HU" sz="1800" b="1" u="sng" kern="0" dirty="0">
                <a:solidFill>
                  <a:prstClr val="black"/>
                </a:solidFill>
                <a:latin typeface="Times New Roman"/>
                <a:cs typeface="Times New Roman"/>
              </a:rPr>
              <a:t>2023. évben </a:t>
            </a:r>
            <a:r>
              <a:rPr lang="hu-HU" altLang="hu-HU" sz="1800" kern="0" dirty="0">
                <a:solidFill>
                  <a:prstClr val="black"/>
                </a:solidFill>
                <a:latin typeface="Times New Roman"/>
                <a:cs typeface="Times New Roman"/>
              </a:rPr>
              <a:t>köteles részt venni. </a:t>
            </a:r>
          </a:p>
          <a:p>
            <a:pPr marL="138113" algn="just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defRPr/>
            </a:pPr>
            <a:endParaRPr lang="hu-HU" altLang="hu-HU" sz="1800" b="1" u="sng" kern="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38113" algn="just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defRPr/>
            </a:pPr>
            <a:r>
              <a:rPr lang="hu-HU" altLang="hu-HU" sz="1800" b="1" u="sng" kern="0" dirty="0">
                <a:solidFill>
                  <a:prstClr val="black"/>
                </a:solidFill>
                <a:latin typeface="Times New Roman"/>
                <a:cs typeface="Times New Roman"/>
              </a:rPr>
              <a:t>Feladat, munkáltatói teendők: </a:t>
            </a:r>
            <a:r>
              <a:rPr lang="hu-HU" altLang="hu-HU" sz="1800" kern="0" dirty="0">
                <a:solidFill>
                  <a:prstClr val="black"/>
                </a:solidFill>
                <a:latin typeface="Times New Roman"/>
                <a:cs typeface="Times New Roman"/>
              </a:rPr>
              <a:t>érintett foglalkoztatott tájékoztatása, a kötelező minősítés időpontjának munkaszerződésben; kinevezésben történő módosítása 2022-ről 2023-ra; </a:t>
            </a:r>
            <a:r>
              <a:rPr lang="hu-HU" altLang="hu-HU" sz="1800" b="1" kern="0" dirty="0">
                <a:solidFill>
                  <a:prstClr val="black"/>
                </a:solidFill>
                <a:highlight>
                  <a:srgbClr val="00FFFF"/>
                </a:highlight>
                <a:latin typeface="Times New Roman"/>
                <a:cs typeface="Times New Roman"/>
              </a:rPr>
              <a:t>2022.04.15-ig</a:t>
            </a:r>
            <a:r>
              <a:rPr lang="hu-HU" altLang="hu-HU" sz="1800" b="1" kern="0" dirty="0">
                <a:solidFill>
                  <a:prstClr val="black"/>
                </a:solidFill>
                <a:latin typeface="Times New Roman"/>
                <a:cs typeface="Times New Roman"/>
              </a:rPr>
              <a:t> jelentkeztetni az érintett célcsoportot </a:t>
            </a:r>
            <a:r>
              <a:rPr lang="hu-HU" altLang="hu-HU" sz="1800" kern="0" dirty="0">
                <a:solidFill>
                  <a:prstClr val="black"/>
                </a:solidFill>
                <a:latin typeface="Times New Roman"/>
                <a:cs typeface="Times New Roman"/>
              </a:rPr>
              <a:t>(Pedagógus II. célfokozatra irányulóan) minősítési eljárásra.</a:t>
            </a:r>
          </a:p>
          <a:p>
            <a:pPr marL="138113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defRPr/>
            </a:pPr>
            <a:endParaRPr lang="hu-HU" altLang="hu-HU" sz="1500" kern="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42900" indent="-204788" defTabSz="6858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B602"/>
              </a:buClr>
              <a:buSzPct val="80000"/>
              <a:buFont typeface="Arial" panose="020B0604020202020204" pitchFamily="34" charset="0"/>
              <a:buChar char="•"/>
              <a:defRPr/>
            </a:pPr>
            <a:endParaRPr lang="hu-HU" altLang="hu-HU" sz="1500" kern="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31799282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8208912" cy="926976"/>
          </a:xfrm>
        </p:spPr>
        <p:txBody>
          <a:bodyPr/>
          <a:lstStyle/>
          <a:p>
            <a:r>
              <a:rPr lang="hu-HU" sz="2800" dirty="0"/>
              <a:t>A PEDAGÓGIAI PROGRAM ALAPJÁN…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02874875"/>
              </p:ext>
            </p:extLst>
          </p:nvPr>
        </p:nvGraphicFramePr>
        <p:xfrm>
          <a:off x="1178169" y="439615"/>
          <a:ext cx="6441831" cy="5021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Kép 5" descr="空の本のイラスト 無料画像 - Public Domain Pictures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084" y="1087381"/>
            <a:ext cx="2903984" cy="1152128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2471" y="2526597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561005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86A70A42-C7F9-4221-8354-669A0538C0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2125" y="102434"/>
            <a:ext cx="6356227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20/2012. (VIII. 31.) EMMI rendelet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nevelési-oktatási intézmények működéséről és a köznevelési </a:t>
            </a:r>
            <a:br>
              <a:rPr kumimoji="0" lang="hu-HU" altLang="hu-H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hu-HU" altLang="hu-H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intézmények névhasználatáról 58/A.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Tartalom helye 10">
            <a:extLst>
              <a:ext uri="{FF2B5EF4-FFF2-40B4-BE49-F238E27FC236}">
                <a16:creationId xmlns:a16="http://schemas.microsoft.com/office/drawing/2014/main" id="{9C86F149-41DA-43BC-BFA7-87ED36FCB1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352001"/>
              </p:ext>
            </p:extLst>
          </p:nvPr>
        </p:nvGraphicFramePr>
        <p:xfrm>
          <a:off x="574675" y="949325"/>
          <a:ext cx="7940675" cy="4356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4641115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685800" y="211016"/>
            <a:ext cx="7772400" cy="762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hu-HU" dirty="0"/>
              <a:t>Köszönöm a megtisztelő figyelmet!</a:t>
            </a: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83B47C19-0E85-4FC5-8E3F-48FCEA1C0F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2308"/>
            <a:ext cx="9144000" cy="4325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13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8208912" cy="926976"/>
          </a:xfrm>
        </p:spPr>
        <p:txBody>
          <a:bodyPr/>
          <a:lstStyle/>
          <a:p>
            <a:r>
              <a:rPr lang="hu-HU" sz="2800" dirty="0"/>
              <a:t>A PEDAGÓGIAI PROGRAM ALAPJÁN…</a:t>
            </a: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2471" y="2526597"/>
            <a:ext cx="2466975" cy="1847850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7DA5D79C-52E3-4F3F-96BB-341CC4CBCB8A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855784" y="686538"/>
            <a:ext cx="7690339" cy="23083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„az Alapprogram biztosítja az óvodapedagógusok pedagógiai nézeteinek, értékrendjének és </a:t>
            </a:r>
            <a:r>
              <a:rPr kumimoji="0" lang="hu-HU" altLang="hu-H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módszertani szabadságának </a:t>
            </a:r>
            <a:r>
              <a:rPr kumimoji="0" lang="hu-HU" altLang="hu-H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érvényesülését, megkötéseket csak a gyermek érdekének védelmében tartalmaz.”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altLang="hu-HU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altLang="hu-HU" dirty="0">
                <a:latin typeface="Arial" panose="020B0604020202020204" pitchFamily="34" charset="0"/>
              </a:rPr>
              <a:t>ONOAP, </a:t>
            </a:r>
            <a:r>
              <a:rPr kumimoji="0" lang="hu-HU" altLang="hu-H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Bevezető, c.) pont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altLang="hu-HU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Nyíl: lefelé mutató 8">
            <a:extLst>
              <a:ext uri="{FF2B5EF4-FFF2-40B4-BE49-F238E27FC236}">
                <a16:creationId xmlns:a16="http://schemas.microsoft.com/office/drawing/2014/main" id="{B1AD993B-6BAD-4E4B-95EA-5AEC42528C07}"/>
              </a:ext>
            </a:extLst>
          </p:cNvPr>
          <p:cNvSpPr/>
          <p:nvPr/>
        </p:nvSpPr>
        <p:spPr>
          <a:xfrm rot="10800000" flipV="1">
            <a:off x="3632044" y="1918722"/>
            <a:ext cx="2028093" cy="16139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8E5D9F64-3A92-4529-BDA7-D2DDA2C8C115}"/>
              </a:ext>
            </a:extLst>
          </p:cNvPr>
          <p:cNvSpPr/>
          <p:nvPr/>
        </p:nvSpPr>
        <p:spPr>
          <a:xfrm>
            <a:off x="1389184" y="4374447"/>
            <a:ext cx="6365631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rgbClr val="FF0000"/>
                </a:solidFill>
              </a:rPr>
              <a:t>A PEDAGÓGIAI PROGRAM ALAPJÁN!</a:t>
            </a:r>
          </a:p>
        </p:txBody>
      </p:sp>
    </p:spTree>
    <p:extLst>
      <p:ext uri="{BB962C8B-B14F-4D97-AF65-F5344CB8AC3E}">
        <p14:creationId xmlns:p14="http://schemas.microsoft.com/office/powerpoint/2010/main" val="425633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704856" cy="926976"/>
          </a:xfrm>
        </p:spPr>
        <p:txBody>
          <a:bodyPr/>
          <a:lstStyle/>
          <a:p>
            <a:r>
              <a:rPr lang="hu-HU" sz="2800" dirty="0"/>
              <a:t>	</a:t>
            </a:r>
            <a:r>
              <a:rPr lang="hu-HU" sz="2800" dirty="0" err="1"/>
              <a:t>Kétszintség</a:t>
            </a:r>
            <a:r>
              <a:rPr lang="hu-HU" sz="2800" dirty="0"/>
              <a:t>-többszintűség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75951293"/>
              </p:ext>
            </p:extLst>
          </p:nvPr>
        </p:nvGraphicFramePr>
        <p:xfrm>
          <a:off x="467544" y="457201"/>
          <a:ext cx="8136904" cy="4613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llipszis 3">
            <a:extLst>
              <a:ext uri="{FF2B5EF4-FFF2-40B4-BE49-F238E27FC236}">
                <a16:creationId xmlns:a16="http://schemas.microsoft.com/office/drawing/2014/main" id="{3652817E-6D7A-48F8-9640-23B15ABBC202}"/>
              </a:ext>
            </a:extLst>
          </p:cNvPr>
          <p:cNvSpPr/>
          <p:nvPr/>
        </p:nvSpPr>
        <p:spPr>
          <a:xfrm>
            <a:off x="3130062" y="3669323"/>
            <a:ext cx="130710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/>
              <a:t>Óvodapedagógus portfóliója</a:t>
            </a:r>
          </a:p>
        </p:txBody>
      </p:sp>
      <p:sp>
        <p:nvSpPr>
          <p:cNvPr id="5" name="Ellipszis 4">
            <a:extLst>
              <a:ext uri="{FF2B5EF4-FFF2-40B4-BE49-F238E27FC236}">
                <a16:creationId xmlns:a16="http://schemas.microsoft.com/office/drawing/2014/main" id="{1297EA11-66E3-48B0-931F-37E7D48D5B55}"/>
              </a:ext>
            </a:extLst>
          </p:cNvPr>
          <p:cNvSpPr/>
          <p:nvPr/>
        </p:nvSpPr>
        <p:spPr>
          <a:xfrm>
            <a:off x="4695111" y="3669323"/>
            <a:ext cx="130710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dirty="0"/>
              <a:t>Gyermek Egyéni fejlesztési terve</a:t>
            </a:r>
          </a:p>
        </p:txBody>
      </p:sp>
      <p:sp>
        <p:nvSpPr>
          <p:cNvPr id="8" name="Nyíl: szalag, jobbra mutató 7">
            <a:extLst>
              <a:ext uri="{FF2B5EF4-FFF2-40B4-BE49-F238E27FC236}">
                <a16:creationId xmlns:a16="http://schemas.microsoft.com/office/drawing/2014/main" id="{18EA415C-DA68-4ADA-B1FA-75CEA66A95B7}"/>
              </a:ext>
            </a:extLst>
          </p:cNvPr>
          <p:cNvSpPr/>
          <p:nvPr/>
        </p:nvSpPr>
        <p:spPr>
          <a:xfrm>
            <a:off x="2824108" y="2110154"/>
            <a:ext cx="739707" cy="914400"/>
          </a:xfrm>
          <a:prstGeom prst="curved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9" name="Nyíl: szalag, balra mutató 8">
            <a:extLst>
              <a:ext uri="{FF2B5EF4-FFF2-40B4-BE49-F238E27FC236}">
                <a16:creationId xmlns:a16="http://schemas.microsoft.com/office/drawing/2014/main" id="{60884BBF-DA45-404F-9F89-18FB2688BBE4}"/>
              </a:ext>
            </a:extLst>
          </p:cNvPr>
          <p:cNvSpPr/>
          <p:nvPr/>
        </p:nvSpPr>
        <p:spPr>
          <a:xfrm>
            <a:off x="5451230" y="719621"/>
            <a:ext cx="731520" cy="1216152"/>
          </a:xfrm>
          <a:prstGeom prst="curvedLef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81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38554" y="257908"/>
            <a:ext cx="8051433" cy="715107"/>
          </a:xfrm>
        </p:spPr>
        <p:txBody>
          <a:bodyPr>
            <a:normAutofit fontScale="90000"/>
          </a:bodyPr>
          <a:lstStyle/>
          <a:p>
            <a:r>
              <a:rPr lang="hu-HU" dirty="0"/>
              <a:t>Az óvodai pedagógiai program horizontja</a:t>
            </a:r>
          </a:p>
        </p:txBody>
      </p:sp>
      <p:sp>
        <p:nvSpPr>
          <p:cNvPr id="3" name="Nyíl: jobbra mutató 2">
            <a:extLst>
              <a:ext uri="{FF2B5EF4-FFF2-40B4-BE49-F238E27FC236}">
                <a16:creationId xmlns:a16="http://schemas.microsoft.com/office/drawing/2014/main" id="{E5B4E18A-BA07-41C6-B4FA-4C10EFC2A843}"/>
              </a:ext>
            </a:extLst>
          </p:cNvPr>
          <p:cNvSpPr/>
          <p:nvPr/>
        </p:nvSpPr>
        <p:spPr>
          <a:xfrm rot="16200000">
            <a:off x="-416169" y="2186354"/>
            <a:ext cx="3716215" cy="16646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ALAPPROGRAM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CD7027DA-2354-4405-BED2-19BB020EF7C8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6200000">
            <a:off x="6024501" y="2111310"/>
            <a:ext cx="3716215" cy="18147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MELYIK?????</a:t>
            </a:r>
          </a:p>
        </p:txBody>
      </p:sp>
      <p:cxnSp>
        <p:nvCxnSpPr>
          <p:cNvPr id="7" name="Egyenes összekötő nyíllal 6">
            <a:extLst>
              <a:ext uri="{FF2B5EF4-FFF2-40B4-BE49-F238E27FC236}">
                <a16:creationId xmlns:a16="http://schemas.microsoft.com/office/drawing/2014/main" id="{1442938C-4375-4253-B9DD-925CAA3D6643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2274277" y="1992923"/>
            <a:ext cx="4911969" cy="26259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lyamatábra: Feldolgozás 9">
            <a:extLst>
              <a:ext uri="{FF2B5EF4-FFF2-40B4-BE49-F238E27FC236}">
                <a16:creationId xmlns:a16="http://schemas.microsoft.com/office/drawing/2014/main" id="{7FAEF4F2-9152-4B68-AC2C-B61FEC10F5EE}"/>
              </a:ext>
            </a:extLst>
          </p:cNvPr>
          <p:cNvSpPr/>
          <p:nvPr/>
        </p:nvSpPr>
        <p:spPr>
          <a:xfrm>
            <a:off x="3786554" y="1380275"/>
            <a:ext cx="2859271" cy="1175356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Nevelőtestületi „hogyan”</a:t>
            </a:r>
          </a:p>
        </p:txBody>
      </p:sp>
      <p:sp>
        <p:nvSpPr>
          <p:cNvPr id="11" name="Folyamatábra: Feldolgozás 10">
            <a:extLst>
              <a:ext uri="{FF2B5EF4-FFF2-40B4-BE49-F238E27FC236}">
                <a16:creationId xmlns:a16="http://schemas.microsoft.com/office/drawing/2014/main" id="{50DF7234-E6F5-4AD5-99CA-E097625EA616}"/>
              </a:ext>
            </a:extLst>
          </p:cNvPr>
          <p:cNvSpPr/>
          <p:nvPr/>
        </p:nvSpPr>
        <p:spPr>
          <a:xfrm>
            <a:off x="2192215" y="3642830"/>
            <a:ext cx="2684584" cy="1175356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Óvodapedagógusi „hogyan” </a:t>
            </a:r>
          </a:p>
          <a:p>
            <a:pPr algn="ctr"/>
            <a:r>
              <a:rPr lang="hu-HU" dirty="0"/>
              <a:t>(Módszertani szabadság)</a:t>
            </a:r>
          </a:p>
        </p:txBody>
      </p:sp>
      <p:sp>
        <p:nvSpPr>
          <p:cNvPr id="12" name="Folyamatábra: Feldolgozás 11">
            <a:extLst>
              <a:ext uri="{FF2B5EF4-FFF2-40B4-BE49-F238E27FC236}">
                <a16:creationId xmlns:a16="http://schemas.microsoft.com/office/drawing/2014/main" id="{82653377-7635-4CB6-A954-F9A11EE7307C}"/>
              </a:ext>
            </a:extLst>
          </p:cNvPr>
          <p:cNvSpPr/>
          <p:nvPr/>
        </p:nvSpPr>
        <p:spPr>
          <a:xfrm>
            <a:off x="5310552" y="2286000"/>
            <a:ext cx="1664678" cy="2016370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002060"/>
                </a:solidFill>
              </a:rPr>
              <a:t>MIBEN  kell a közös nevező? Kötelező, elvárt tartalmak tisztázása</a:t>
            </a:r>
          </a:p>
        </p:txBody>
      </p:sp>
    </p:spTree>
    <p:extLst>
      <p:ext uri="{BB962C8B-B14F-4D97-AF65-F5344CB8AC3E}">
        <p14:creationId xmlns:p14="http://schemas.microsoft.com/office/powerpoint/2010/main" val="1937018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8208912" cy="926976"/>
          </a:xfrm>
        </p:spPr>
        <p:txBody>
          <a:bodyPr/>
          <a:lstStyle/>
          <a:p>
            <a:pPr algn="ctr"/>
            <a:br>
              <a:rPr lang="hu-HU" sz="1800" dirty="0"/>
            </a:br>
            <a:r>
              <a:rPr lang="hu-HU" sz="2400" dirty="0"/>
              <a:t>Pedagógiai program újra gondolva…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06615753"/>
              </p:ext>
            </p:extLst>
          </p:nvPr>
        </p:nvGraphicFramePr>
        <p:xfrm>
          <a:off x="467544" y="347594"/>
          <a:ext cx="8064896" cy="2945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Lefelé nyíl 4"/>
          <p:cNvSpPr/>
          <p:nvPr/>
        </p:nvSpPr>
        <p:spPr>
          <a:xfrm rot="2308961">
            <a:off x="2473433" y="3411575"/>
            <a:ext cx="1777789" cy="773991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Cél </a:t>
            </a:r>
          </a:p>
        </p:txBody>
      </p:sp>
      <p:sp>
        <p:nvSpPr>
          <p:cNvPr id="3" name="Téglalap 2"/>
          <p:cNvSpPr/>
          <p:nvPr/>
        </p:nvSpPr>
        <p:spPr>
          <a:xfrm flipH="1">
            <a:off x="791305" y="4244927"/>
            <a:ext cx="2708032" cy="819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/>
              <a:t>Napi pedagógiai munka tervezése és ellenőrzése (</a:t>
            </a:r>
            <a:r>
              <a:rPr lang="hu-HU" sz="1400" dirty="0" err="1"/>
              <a:t>óvped</a:t>
            </a:r>
            <a:r>
              <a:rPr lang="hu-HU" sz="1400" dirty="0"/>
              <a:t>., vezető)</a:t>
            </a:r>
          </a:p>
        </p:txBody>
      </p:sp>
      <p:sp>
        <p:nvSpPr>
          <p:cNvPr id="7" name="Téglalap 6"/>
          <p:cNvSpPr/>
          <p:nvPr/>
        </p:nvSpPr>
        <p:spPr>
          <a:xfrm flipH="1">
            <a:off x="6110651" y="4244927"/>
            <a:ext cx="2787163" cy="819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/>
              <a:t>Visszatérő, rendszerszintű események (</a:t>
            </a:r>
            <a:r>
              <a:rPr lang="hu-HU" sz="1400" dirty="0" err="1"/>
              <a:t>épm</a:t>
            </a:r>
            <a:r>
              <a:rPr lang="hu-HU" sz="1400" dirty="0"/>
              <a:t>., </a:t>
            </a:r>
            <a:r>
              <a:rPr lang="hu-HU" sz="1400" dirty="0" err="1"/>
              <a:t>tf</a:t>
            </a:r>
            <a:r>
              <a:rPr lang="hu-HU" sz="1400" dirty="0"/>
              <a:t>., </a:t>
            </a:r>
            <a:r>
              <a:rPr lang="hu-HU" sz="1400" dirty="0" err="1"/>
              <a:t>Öé</a:t>
            </a:r>
            <a:r>
              <a:rPr lang="hu-HU" sz="1400" dirty="0"/>
              <a:t>) </a:t>
            </a:r>
          </a:p>
        </p:txBody>
      </p:sp>
      <p:sp>
        <p:nvSpPr>
          <p:cNvPr id="8" name="Lefelé nyíl 7"/>
          <p:cNvSpPr/>
          <p:nvPr/>
        </p:nvSpPr>
        <p:spPr>
          <a:xfrm rot="19438094">
            <a:off x="5921222" y="3229660"/>
            <a:ext cx="1872208" cy="90205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Cél </a:t>
            </a:r>
          </a:p>
        </p:txBody>
      </p:sp>
    </p:spTree>
    <p:extLst>
      <p:ext uri="{BB962C8B-B14F-4D97-AF65-F5344CB8AC3E}">
        <p14:creationId xmlns:p14="http://schemas.microsoft.com/office/powerpoint/2010/main" val="145910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	Kétszintűség-többszintűség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0"/>
          </p:nvPr>
        </p:nvSpPr>
        <p:spPr>
          <a:xfrm>
            <a:off x="196734" y="332510"/>
            <a:ext cx="8598131" cy="706581"/>
          </a:xfrm>
          <a:solidFill>
            <a:schemeClr val="accent2"/>
          </a:solidFill>
        </p:spPr>
        <p:txBody>
          <a:bodyPr>
            <a:normAutofit fontScale="25000" lnSpcReduction="20000"/>
          </a:bodyPr>
          <a:lstStyle/>
          <a:p>
            <a:endParaRPr lang="hu-HU" dirty="0">
              <a:solidFill>
                <a:schemeClr val="tx1"/>
              </a:solidFill>
            </a:endParaRPr>
          </a:p>
          <a:p>
            <a:pPr algn="ctr"/>
            <a:r>
              <a:rPr lang="hu-HU" sz="9600" dirty="0">
                <a:solidFill>
                  <a:schemeClr val="tx1"/>
                </a:solidFill>
              </a:rPr>
              <a:t>A PEDAGÓGIAI PROGRAM NEM ÖNCÉLÚ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6050448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églalapbuborék 6"/>
          <p:cNvSpPr/>
          <p:nvPr/>
        </p:nvSpPr>
        <p:spPr>
          <a:xfrm>
            <a:off x="6049586" y="1507098"/>
            <a:ext cx="1764378" cy="778902"/>
          </a:xfrm>
          <a:prstGeom prst="wedgeRect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Stratégiai dokumentum</a:t>
            </a:r>
          </a:p>
        </p:txBody>
      </p:sp>
      <p:sp>
        <p:nvSpPr>
          <p:cNvPr id="8" name="Felhő 7"/>
          <p:cNvSpPr/>
          <p:nvPr/>
        </p:nvSpPr>
        <p:spPr>
          <a:xfrm>
            <a:off x="6026726" y="2470638"/>
            <a:ext cx="2120812" cy="958361"/>
          </a:xfrm>
          <a:prstGeom prst="cloud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/>
              <a:t>Stratégiai dokumentum</a:t>
            </a:r>
          </a:p>
        </p:txBody>
      </p:sp>
      <p:sp>
        <p:nvSpPr>
          <p:cNvPr id="9" name="Ellipszis buborék 8"/>
          <p:cNvSpPr/>
          <p:nvPr/>
        </p:nvSpPr>
        <p:spPr>
          <a:xfrm>
            <a:off x="6026727" y="4497185"/>
            <a:ext cx="45719" cy="4571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buborék 9"/>
          <p:cNvSpPr/>
          <p:nvPr/>
        </p:nvSpPr>
        <p:spPr>
          <a:xfrm>
            <a:off x="6084220" y="3878346"/>
            <a:ext cx="2017597" cy="872978"/>
          </a:xfrm>
          <a:prstGeom prst="wedgeEllipse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/>
              <a:t>Stratégiai dokumentum</a:t>
            </a:r>
          </a:p>
          <a:p>
            <a:pPr algn="ctr"/>
            <a:endParaRPr lang="hu-HU" sz="1200" dirty="0"/>
          </a:p>
        </p:txBody>
      </p:sp>
      <p:sp>
        <p:nvSpPr>
          <p:cNvPr id="11" name="Jobbra nyíl 10"/>
          <p:cNvSpPr/>
          <p:nvPr/>
        </p:nvSpPr>
        <p:spPr>
          <a:xfrm>
            <a:off x="245651" y="1397000"/>
            <a:ext cx="1600201" cy="586548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/>
              <a:t>óvodapedagógus</a:t>
            </a:r>
          </a:p>
        </p:txBody>
      </p:sp>
      <p:sp>
        <p:nvSpPr>
          <p:cNvPr id="12" name="Jobbra nyíl 11"/>
          <p:cNvSpPr/>
          <p:nvPr/>
        </p:nvSpPr>
        <p:spPr>
          <a:xfrm>
            <a:off x="196734" y="2470638"/>
            <a:ext cx="1805915" cy="70658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vezető</a:t>
            </a:r>
          </a:p>
        </p:txBody>
      </p:sp>
      <p:sp>
        <p:nvSpPr>
          <p:cNvPr id="14" name="Jobbra nyíl 13"/>
          <p:cNvSpPr/>
          <p:nvPr/>
        </p:nvSpPr>
        <p:spPr>
          <a:xfrm>
            <a:off x="196734" y="3535129"/>
            <a:ext cx="1716952" cy="446667"/>
          </a:xfrm>
          <a:prstGeom prst="rightArrow">
            <a:avLst>
              <a:gd name="adj1" fmla="val 68142"/>
              <a:gd name="adj2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/>
              <a:t>intézmény</a:t>
            </a:r>
          </a:p>
        </p:txBody>
      </p:sp>
    </p:spTree>
    <p:extLst>
      <p:ext uri="{BB962C8B-B14F-4D97-AF65-F5344CB8AC3E}">
        <p14:creationId xmlns:p14="http://schemas.microsoft.com/office/powerpoint/2010/main" val="83070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128792" cy="926976"/>
          </a:xfrm>
        </p:spPr>
        <p:txBody>
          <a:bodyPr/>
          <a:lstStyle/>
          <a:p>
            <a:r>
              <a:rPr lang="hu-HU" sz="2800" dirty="0"/>
              <a:t>A pedagógiai program kötelező tartalmi elemei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áblázat 4">
            <a:extLst>
              <a:ext uri="{FF2B5EF4-FFF2-40B4-BE49-F238E27FC236}">
                <a16:creationId xmlns:a16="http://schemas.microsoft.com/office/drawing/2014/main" id="{012AE3F4-8678-42C4-86AD-A3B3763A1D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917326"/>
              </p:ext>
            </p:extLst>
          </p:nvPr>
        </p:nvGraphicFramePr>
        <p:xfrm>
          <a:off x="398585" y="157200"/>
          <a:ext cx="8193010" cy="50595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58204">
                  <a:extLst>
                    <a:ext uri="{9D8B030D-6E8A-4147-A177-3AD203B41FA5}">
                      <a16:colId xmlns:a16="http://schemas.microsoft.com/office/drawing/2014/main" val="3247025636"/>
                    </a:ext>
                  </a:extLst>
                </a:gridCol>
                <a:gridCol w="4034806">
                  <a:extLst>
                    <a:ext uri="{9D8B030D-6E8A-4147-A177-3AD203B41FA5}">
                      <a16:colId xmlns:a16="http://schemas.microsoft.com/office/drawing/2014/main" val="609028431"/>
                    </a:ext>
                  </a:extLst>
                </a:gridCol>
              </a:tblGrid>
              <a:tr h="538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ÓNOAP (Külső világ tevékeny megismerése)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Pedagógiai Program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940201"/>
                  </a:ext>
                </a:extLst>
              </a:tr>
              <a:tr h="45206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3.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 </a:t>
                      </a:r>
                      <a:r>
                        <a:rPr lang="hu-HU" sz="1400" dirty="0">
                          <a:effectLst/>
                        </a:rPr>
                        <a:t>A gyermek a környezet megismerése során matematikai </a:t>
                      </a:r>
                      <a:r>
                        <a:rPr lang="hu-HU" sz="1400" dirty="0" err="1">
                          <a:effectLst/>
                        </a:rPr>
                        <a:t>tartalmú</a:t>
                      </a:r>
                      <a:r>
                        <a:rPr lang="hu-HU" sz="1400" dirty="0">
                          <a:effectLst/>
                        </a:rPr>
                        <a:t> tapasztalatoknak, ismereteknek is birtokába jut és azokat a tevékenységeiben alkalmazza. Felismeri a mennyiségi, alaki, </a:t>
                      </a:r>
                      <a:r>
                        <a:rPr lang="hu-HU" sz="1400" dirty="0" err="1">
                          <a:effectLst/>
                        </a:rPr>
                        <a:t>nagyságbeli</a:t>
                      </a:r>
                      <a:r>
                        <a:rPr lang="hu-HU" sz="1400" dirty="0">
                          <a:effectLst/>
                        </a:rPr>
                        <a:t> és téri viszonyokat: alakul ítélőképessége, fejlődik tér-, sík- és mennyiségszemlélete.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58420" lvl="0" indent="-342900" algn="just" fontAlgn="base">
                        <a:lnSpc>
                          <a:spcPct val="107000"/>
                        </a:lnSpc>
                        <a:spcAft>
                          <a:spcPts val="25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hu-HU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Minőségi eltérések megfigyeltetése </a:t>
                      </a:r>
                    </a:p>
                    <a:p>
                      <a:pPr marL="342900" marR="58420" lvl="0" indent="-342900" algn="just" fontAlgn="base">
                        <a:lnSpc>
                          <a:spcPct val="107000"/>
                        </a:lnSpc>
                        <a:spcAft>
                          <a:spcPts val="20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hu-HU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Mennyiségi eltérések megfigyeltetése </a:t>
                      </a:r>
                    </a:p>
                    <a:p>
                      <a:pPr marL="342900" marR="58420" lvl="0" indent="-342900" algn="just" fontAlgn="base">
                        <a:lnSpc>
                          <a:spcPct val="107000"/>
                        </a:lnSpc>
                        <a:spcAft>
                          <a:spcPts val="25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hu-HU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 mennyiségi eltérések megállapítása </a:t>
                      </a:r>
                    </a:p>
                    <a:p>
                      <a:pPr marL="342900" marR="58420" lvl="0" indent="-342900" algn="just" fontAlgn="base">
                        <a:lnSpc>
                          <a:spcPct val="107000"/>
                        </a:lnSpc>
                        <a:spcAft>
                          <a:spcPts val="25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hu-HU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Tő-és sorszámnevek  </a:t>
                      </a:r>
                    </a:p>
                    <a:p>
                      <a:pPr marL="342900" marR="58420" lvl="0" indent="-342900" algn="just" fontAlgn="base">
                        <a:lnSpc>
                          <a:spcPct val="107000"/>
                        </a:lnSpc>
                        <a:spcAft>
                          <a:spcPts val="25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hu-HU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Testek </a:t>
                      </a:r>
                      <a:r>
                        <a:rPr lang="hu-HU" sz="1400" u="none" strike="noStrike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körberajzolása</a:t>
                      </a:r>
                      <a:r>
                        <a:rPr lang="hu-HU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, színezése Azonosság, egyenlőség megfigyelése </a:t>
                      </a:r>
                    </a:p>
                    <a:p>
                      <a:pPr marL="342900" marR="58420" lvl="0" indent="-342900" algn="just" fontAlgn="base">
                        <a:lnSpc>
                          <a:spcPct val="107000"/>
                        </a:lnSpc>
                        <a:spcAft>
                          <a:spcPts val="205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hu-HU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Vonalak megfigyelése </a:t>
                      </a:r>
                    </a:p>
                    <a:p>
                      <a:pPr marL="342900" marR="58420" lvl="0" indent="-342900" algn="just" fontAlgn="base">
                        <a:lnSpc>
                          <a:spcPct val="107000"/>
                        </a:lnSpc>
                        <a:spcAft>
                          <a:spcPts val="25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hu-HU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Térbeli tájékozódás  Tárgyak, tárgyképek, illetve ezek részletei absztrakt jelzésének értelmezése, számlálása, másolása.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120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315380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128792" cy="926976"/>
          </a:xfrm>
        </p:spPr>
        <p:txBody>
          <a:bodyPr/>
          <a:lstStyle/>
          <a:p>
            <a:r>
              <a:rPr lang="hu-HU" sz="2800" dirty="0"/>
              <a:t>A pedagógiai program kötelező tartalmi elemei</a:t>
            </a:r>
          </a:p>
        </p:txBody>
      </p:sp>
      <p:sp>
        <p:nvSpPr>
          <p:cNvPr id="4" name="Téglalap 3"/>
          <p:cNvSpPr/>
          <p:nvPr/>
        </p:nvSpPr>
        <p:spPr>
          <a:xfrm>
            <a:off x="232756" y="216131"/>
            <a:ext cx="8659724" cy="52014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450850" indent="-177800" algn="just" fontAlgn="auto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531813" algn="l"/>
              </a:tabLst>
              <a:defRPr/>
            </a:pPr>
            <a:r>
              <a:rPr lang="hu-HU" sz="1600" dirty="0">
                <a:latin typeface="Arial" panose="020B0604020202020204" pitchFamily="34" charset="0"/>
              </a:rPr>
              <a:t>az óvoda helyi nevelési alapelveit, értékeit, célkitűzéseit,</a:t>
            </a:r>
          </a:p>
          <a:p>
            <a:pPr marL="450850" indent="-17780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531813" algn="l"/>
              </a:tabLst>
              <a:defRPr/>
            </a:pPr>
            <a:r>
              <a:rPr lang="hu-HU" altLang="hu-HU" sz="1600" dirty="0">
                <a:latin typeface="Arial" panose="020B0604020202020204" pitchFamily="34" charset="0"/>
              </a:rPr>
              <a:t>azokat a nevelési feladatokat, tevékenységeket, amelyek biztosítják a gyermek személyiségének fejlődését, közösségi életre történő felkészítését, a </a:t>
            </a:r>
            <a:r>
              <a:rPr lang="hu-HU" altLang="hu-HU" sz="1600" b="1" dirty="0">
                <a:latin typeface="Arial" panose="020B0604020202020204" pitchFamily="34" charset="0"/>
              </a:rPr>
              <a:t>kiemelt figyelmet </a:t>
            </a:r>
            <a:r>
              <a:rPr lang="hu-HU" altLang="hu-HU" sz="1600" dirty="0">
                <a:latin typeface="Arial" panose="020B0604020202020204" pitchFamily="34" charset="0"/>
              </a:rPr>
              <a:t>igénylő gyermekek </a:t>
            </a:r>
            <a:r>
              <a:rPr lang="hu-HU" altLang="hu-HU" sz="1600" dirty="0">
                <a:highlight>
                  <a:srgbClr val="FFFF00"/>
                </a:highlight>
                <a:latin typeface="Arial" panose="020B0604020202020204" pitchFamily="34" charset="0"/>
              </a:rPr>
              <a:t>egyéni fejlesztését, </a:t>
            </a:r>
            <a:r>
              <a:rPr lang="hu-HU" altLang="hu-HU" sz="16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fejlődésének segítését, </a:t>
            </a:r>
            <a:r>
              <a:rPr lang="hu-HU" altLang="hu-HU" sz="1600" dirty="0">
                <a:solidFill>
                  <a:srgbClr val="FF0000"/>
                </a:solidFill>
                <a:latin typeface="Arial" panose="020B0604020202020204" pitchFamily="34" charset="0"/>
              </a:rPr>
              <a:t>melyek által minden gyermek eljut az iskolakezdéshez szükséges értelmi, lelki, szociális és testi fejlettséghez. (2019)</a:t>
            </a:r>
          </a:p>
          <a:p>
            <a:pPr marL="450850" indent="-177800" algn="just" fontAlgn="auto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531813" algn="l"/>
              </a:tabLst>
              <a:defRPr/>
            </a:pPr>
            <a:r>
              <a:rPr lang="hu-HU" sz="1600" dirty="0">
                <a:latin typeface="Arial" panose="020B0604020202020204" pitchFamily="34" charset="0"/>
              </a:rPr>
              <a:t>a szociális hátrányok enyhítését segítő tevékenységet,</a:t>
            </a:r>
          </a:p>
          <a:p>
            <a:pPr marL="450850" indent="-177800" algn="just" fontAlgn="auto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531813" algn="l"/>
              </a:tabLst>
              <a:defRPr/>
            </a:pPr>
            <a:r>
              <a:rPr lang="hu-HU" sz="1600" dirty="0">
                <a:latin typeface="Arial" panose="020B0604020202020204" pitchFamily="34" charset="0"/>
              </a:rPr>
              <a:t>a gyermekvédelemmel összefüggő pedagógiai tevékenységet,</a:t>
            </a:r>
          </a:p>
          <a:p>
            <a:pPr marL="450850" indent="-177800" algn="just" fontAlgn="auto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531813" algn="l"/>
              </a:tabLst>
              <a:defRPr/>
            </a:pPr>
            <a:r>
              <a:rPr lang="hu-HU" sz="1600" dirty="0">
                <a:latin typeface="Arial" panose="020B0604020202020204" pitchFamily="34" charset="0"/>
              </a:rPr>
              <a:t>a szülő, a gyermek, a pedagógus együttműködésének formáit,</a:t>
            </a:r>
          </a:p>
          <a:p>
            <a:pPr marL="450850" indent="-177800" algn="just" fontAlgn="auto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531813" algn="l"/>
              </a:tabLst>
              <a:defRPr/>
            </a:pPr>
            <a:r>
              <a:rPr lang="hu-HU" sz="1600" dirty="0">
                <a:latin typeface="Arial" panose="020B0604020202020204" pitchFamily="34" charset="0"/>
              </a:rPr>
              <a:t>nemzetiségi óvodai nevelésben részt vevő óvoda esetén a nemzetiség kultúrájának és nyelvének ápolásával járó feladatokat,</a:t>
            </a:r>
          </a:p>
          <a:p>
            <a:pPr marL="450850" indent="-17780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531813" algn="l"/>
              </a:tabLst>
              <a:defRPr/>
            </a:pPr>
            <a:r>
              <a:rPr lang="hu-HU" sz="1600" dirty="0">
                <a:latin typeface="Arial" panose="020B0604020202020204" pitchFamily="34" charset="0"/>
              </a:rPr>
              <a:t>az egészségnevelési és környezeti nevelési elveket, </a:t>
            </a:r>
            <a:r>
              <a:rPr lang="hu-HU" altLang="hu-HU" sz="1600" dirty="0">
                <a:solidFill>
                  <a:srgbClr val="FF0000"/>
                </a:solidFill>
                <a:latin typeface="Arial" panose="020B0604020202020204" pitchFamily="34" charset="0"/>
              </a:rPr>
              <a:t>programokat, tevékenységeket (2020)</a:t>
            </a:r>
            <a:endParaRPr lang="hu-HU" sz="1600" dirty="0">
              <a:latin typeface="Arial" panose="020B0604020202020204" pitchFamily="34" charset="0"/>
            </a:endParaRPr>
          </a:p>
          <a:p>
            <a:pPr marL="450850" indent="-177800" algn="just" fontAlgn="auto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531813" algn="l"/>
              </a:tabLst>
              <a:defRPr/>
            </a:pPr>
            <a:r>
              <a:rPr lang="hu-HU" sz="1600" dirty="0">
                <a:latin typeface="Arial" panose="020B0604020202020204" pitchFamily="34" charset="0"/>
              </a:rPr>
              <a:t>a gyermekek esélyegyenlőségét szolgáló intézkedéseket,</a:t>
            </a:r>
          </a:p>
          <a:p>
            <a:pPr marL="450850" indent="-177800" algn="just" fontAlgn="auto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531813" algn="l"/>
              </a:tabLst>
              <a:defRPr/>
            </a:pPr>
            <a:r>
              <a:rPr lang="hu-HU" sz="1600" dirty="0">
                <a:latin typeface="Arial" panose="020B0604020202020204" pitchFamily="34" charset="0"/>
              </a:rPr>
              <a:t>a nevelőtestület által szükségesnek tartott további elveket,</a:t>
            </a:r>
          </a:p>
          <a:p>
            <a:pPr marL="450850" indent="-177800" algn="just" fontAlgn="auto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531813" algn="l"/>
              </a:tabLst>
              <a:defRPr/>
            </a:pPr>
            <a:r>
              <a:rPr lang="hu-HU" sz="1600" strike="sngStrike" dirty="0">
                <a:latin typeface="Arial" panose="020B0604020202020204" pitchFamily="34" charset="0"/>
              </a:rPr>
              <a:t>sajátos nevelési igényből eredő hátrányok csökkentését szolgáló speciális fejlesztő tevékenységet.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" name="Egyenes összekötő nyíllal 6"/>
          <p:cNvCxnSpPr/>
          <p:nvPr/>
        </p:nvCxnSpPr>
        <p:spPr>
          <a:xfrm flipV="1">
            <a:off x="2678730" y="1085864"/>
            <a:ext cx="5152394" cy="369564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76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H_ppt_sablon_4x3_magyar.potx" id="{AF6DD119-2C72-434C-BCC9-8319D6B03B47}" vid="{F423ACA1-9DCC-4829-97D1-6A274B1FDE81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63A31BCF02CD1147A797C06A0EC047C6" ma:contentTypeVersion="2" ma:contentTypeDescription="Új dokumentum létrehozása." ma:contentTypeScope="" ma:versionID="35c3b02466a13777cc8df04c2175910b">
  <xsd:schema xmlns:xsd="http://www.w3.org/2001/XMLSchema" xmlns:xs="http://www.w3.org/2001/XMLSchema" xmlns:p="http://schemas.microsoft.com/office/2006/metadata/properties" xmlns:ns2="8a866707-41e7-4207-aa93-2b9142105529" targetNamespace="http://schemas.microsoft.com/office/2006/metadata/properties" ma:root="true" ma:fieldsID="02f78947ce9ee1c1cbf2b32bce8f4b2d" ns2:_="">
    <xsd:import namespace="8a866707-41e7-4207-aa93-2b914210552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866707-41e7-4207-aa93-2b914210552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umazonosító értéke" ma:description="Az elemhez rendelt dokumentumazonosító értéke." ma:internalName="_dlc_DocId" ma:readOnly="true">
      <xsd:simpleType>
        <xsd:restriction base="dms:Text"/>
      </xsd:simpleType>
    </xsd:element>
    <xsd:element name="_dlc_DocIdUrl" ma:index="9" nillable="true" ma:displayName="Dokumentumazonosító" ma:description="Állandó hivatkozás a dokumentumra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Résztvevők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5F3695-8D59-4CD6-9756-630F81602E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866707-41e7-4207-aa93-2b91421055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229BB96-63DF-450E-87FD-403F957C7B01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3219A45-F1DC-43F9-B9CE-B72759C26DB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06BD3DA-0315-4CBF-ADE3-0AB2DD25804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8a866707-41e7-4207-aa93-2b914210552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OH_ppt_Hajdúszob211110</Template>
  <TotalTime>4365</TotalTime>
  <Words>1981</Words>
  <Application>Microsoft Office PowerPoint</Application>
  <PresentationFormat>Diavetítés a képernyőre (4:3 oldalarány)</PresentationFormat>
  <Paragraphs>226</Paragraphs>
  <Slides>21</Slides>
  <Notes>16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8" baseType="lpstr">
      <vt:lpstr>Arial</vt:lpstr>
      <vt:lpstr>Calibri</vt:lpstr>
      <vt:lpstr>Times New Roman</vt:lpstr>
      <vt:lpstr>Verdana</vt:lpstr>
      <vt:lpstr>Wingdings</vt:lpstr>
      <vt:lpstr>Wingdings 2</vt:lpstr>
      <vt:lpstr>Office-téma</vt:lpstr>
      <vt:lpstr>Jogszabályváltozásokból eredő  szakmai feladatok a helyi pedagógiai programok felülvizsgálati és/vagy módosítási folyamatában</vt:lpstr>
      <vt:lpstr>A PEDAGÓGIAI PROGRAM ALAPJÁN…</vt:lpstr>
      <vt:lpstr>A PEDAGÓGIAI PROGRAM ALAPJÁN…</vt:lpstr>
      <vt:lpstr> Kétszintség-többszintűség</vt:lpstr>
      <vt:lpstr>Az óvodai pedagógiai program horizontja</vt:lpstr>
      <vt:lpstr> Pedagógiai program újra gondolva…</vt:lpstr>
      <vt:lpstr> Kétszintűség-többszintűség</vt:lpstr>
      <vt:lpstr>A pedagógiai program kötelező tartalmi elemei</vt:lpstr>
      <vt:lpstr>A pedagógiai program kötelező tartalmi elemei</vt:lpstr>
      <vt:lpstr>KIEMELT FIGYELMET IGÉNYLŐ GYERMEKEK KÖRE BŐVÜLT:  (Nkt. 4. § 13. c) Hatályos: 2021.V.28-tól. </vt:lpstr>
      <vt:lpstr> Kétszintűség-többszintűség</vt:lpstr>
      <vt:lpstr>Alapprogram</vt:lpstr>
      <vt:lpstr>Iskolaérettséget, tankötelezettséget érintő változások </vt:lpstr>
      <vt:lpstr>Iskolaérettséget, tankötelezettséget érintő változások </vt:lpstr>
      <vt:lpstr>Kötelező felvételt biztosító óvodákra vonatkozó új szabály</vt:lpstr>
      <vt:lpstr>Óvodába járás vonatkozó módosítása</vt:lpstr>
      <vt:lpstr>Második önértékelési ciklus tervezése 2021-2026</vt:lpstr>
      <vt:lpstr> Kétszintűség-többszintűség</vt:lpstr>
      <vt:lpstr>Pedagógus II. célfokozat megszerzésére irányuló kötelező minősítés eljárás </vt:lpstr>
      <vt:lpstr>20/2012. (VIII. 31.) EMMI rendelet a nevelési-oktatási intézmények működéséről és a köznevelési  intézmények névhasználatáról 58/A. </vt:lpstr>
      <vt:lpstr>Köszönöm a megtisztelő figyelmet!</vt:lpstr>
    </vt:vector>
  </TitlesOfParts>
  <Company>Oktatási Hivatal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Jogszabályváltozásokból eredő szakmai feladatok a helyi pedagógiai programok felülvizsgálati és/vagy módosítási folyamatában</dc:title>
  <dc:creator>Nadrainé Szent-Gály Viola dr</dc:creator>
  <cp:lastModifiedBy>Nadrainé Szent-Gály Viola dr</cp:lastModifiedBy>
  <cp:revision>74</cp:revision>
  <dcterms:created xsi:type="dcterms:W3CDTF">2021-11-01T15:40:59Z</dcterms:created>
  <dcterms:modified xsi:type="dcterms:W3CDTF">2021-12-09T08:19:42Z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0x01010063A31BCF02CD1147A797C06A0EC047C6</vt:lpwstr>
  </property>
</Properties>
</file>