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18"/>
  </p:notesMasterIdLst>
  <p:sldIdLst>
    <p:sldId id="257" r:id="rId6"/>
    <p:sldId id="325" r:id="rId7"/>
    <p:sldId id="326" r:id="rId8"/>
    <p:sldId id="348" r:id="rId9"/>
    <p:sldId id="274" r:id="rId10"/>
    <p:sldId id="328" r:id="rId11"/>
    <p:sldId id="350" r:id="rId12"/>
    <p:sldId id="349" r:id="rId13"/>
    <p:sldId id="353" r:id="rId14"/>
    <p:sldId id="354" r:id="rId15"/>
    <p:sldId id="355" r:id="rId16"/>
    <p:sldId id="357" r:id="rId17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D0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720" autoAdjust="0"/>
  </p:normalViewPr>
  <p:slideViewPr>
    <p:cSldViewPr snapToGrid="0">
      <p:cViewPr varScale="1">
        <p:scale>
          <a:sx n="64" d="100"/>
          <a:sy n="64" d="100"/>
        </p:scale>
        <p:origin x="632" y="4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velkey.kristof\AppData\Roaming\Microsoft\Excel\Napi%20osztalyletszam%20maxok%20limittel%20(1)%20(version%201).xlsb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'Napi osztalyletszam maxok limit'!$B$2</c:f>
              <c:strCache>
                <c:ptCount val="1"/>
                <c:pt idx="0">
                  <c:v>beosztott resztvevok szama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numRef>
              <c:f>'Napi osztalyletszam maxok limit'!$A$3:$A$53</c:f>
              <c:numCache>
                <c:formatCode>[$-10409]yyyy\-mm\-dd</c:formatCode>
                <c:ptCount val="51"/>
                <c:pt idx="0">
                  <c:v>45005</c:v>
                </c:pt>
                <c:pt idx="1">
                  <c:v>45006</c:v>
                </c:pt>
                <c:pt idx="2">
                  <c:v>45007</c:v>
                </c:pt>
                <c:pt idx="3">
                  <c:v>45008</c:v>
                </c:pt>
                <c:pt idx="4">
                  <c:v>45009</c:v>
                </c:pt>
                <c:pt idx="5">
                  <c:v>45012</c:v>
                </c:pt>
                <c:pt idx="6">
                  <c:v>45013</c:v>
                </c:pt>
                <c:pt idx="7">
                  <c:v>45014</c:v>
                </c:pt>
                <c:pt idx="8">
                  <c:v>45015</c:v>
                </c:pt>
                <c:pt idx="9">
                  <c:v>45016</c:v>
                </c:pt>
                <c:pt idx="10">
                  <c:v>45019</c:v>
                </c:pt>
                <c:pt idx="11">
                  <c:v>45020</c:v>
                </c:pt>
                <c:pt idx="12">
                  <c:v>45021</c:v>
                </c:pt>
                <c:pt idx="13">
                  <c:v>45028</c:v>
                </c:pt>
                <c:pt idx="14">
                  <c:v>45029</c:v>
                </c:pt>
                <c:pt idx="15">
                  <c:v>45030</c:v>
                </c:pt>
                <c:pt idx="16">
                  <c:v>45033</c:v>
                </c:pt>
                <c:pt idx="17">
                  <c:v>45034</c:v>
                </c:pt>
                <c:pt idx="18">
                  <c:v>45035</c:v>
                </c:pt>
                <c:pt idx="19">
                  <c:v>45036</c:v>
                </c:pt>
                <c:pt idx="20">
                  <c:v>45037</c:v>
                </c:pt>
                <c:pt idx="21">
                  <c:v>45040</c:v>
                </c:pt>
                <c:pt idx="22">
                  <c:v>45041</c:v>
                </c:pt>
                <c:pt idx="23">
                  <c:v>45042</c:v>
                </c:pt>
                <c:pt idx="24">
                  <c:v>45043</c:v>
                </c:pt>
                <c:pt idx="25">
                  <c:v>45044</c:v>
                </c:pt>
                <c:pt idx="26">
                  <c:v>45048</c:v>
                </c:pt>
                <c:pt idx="27">
                  <c:v>45049</c:v>
                </c:pt>
                <c:pt idx="28">
                  <c:v>45050</c:v>
                </c:pt>
                <c:pt idx="29">
                  <c:v>45051</c:v>
                </c:pt>
                <c:pt idx="30">
                  <c:v>45054</c:v>
                </c:pt>
                <c:pt idx="31">
                  <c:v>45055</c:v>
                </c:pt>
                <c:pt idx="32">
                  <c:v>45056</c:v>
                </c:pt>
                <c:pt idx="33">
                  <c:v>45057</c:v>
                </c:pt>
                <c:pt idx="34">
                  <c:v>45058</c:v>
                </c:pt>
                <c:pt idx="35">
                  <c:v>45061</c:v>
                </c:pt>
                <c:pt idx="36">
                  <c:v>45062</c:v>
                </c:pt>
                <c:pt idx="37">
                  <c:v>45063</c:v>
                </c:pt>
                <c:pt idx="38">
                  <c:v>45064</c:v>
                </c:pt>
                <c:pt idx="39">
                  <c:v>45065</c:v>
                </c:pt>
                <c:pt idx="40">
                  <c:v>45068</c:v>
                </c:pt>
                <c:pt idx="41">
                  <c:v>45069</c:v>
                </c:pt>
                <c:pt idx="42">
                  <c:v>45070</c:v>
                </c:pt>
                <c:pt idx="43">
                  <c:v>45071</c:v>
                </c:pt>
                <c:pt idx="44">
                  <c:v>45072</c:v>
                </c:pt>
                <c:pt idx="45">
                  <c:v>45076</c:v>
                </c:pt>
                <c:pt idx="46">
                  <c:v>45077</c:v>
                </c:pt>
                <c:pt idx="47">
                  <c:v>45078</c:v>
                </c:pt>
                <c:pt idx="48">
                  <c:v>45079</c:v>
                </c:pt>
                <c:pt idx="49">
                  <c:v>45082</c:v>
                </c:pt>
                <c:pt idx="50">
                  <c:v>45083</c:v>
                </c:pt>
              </c:numCache>
            </c:numRef>
          </c:cat>
          <c:val>
            <c:numRef>
              <c:f>'Napi osztalyletszam maxok limit'!$B$3:$B$53</c:f>
              <c:numCache>
                <c:formatCode>General</c:formatCode>
                <c:ptCount val="51"/>
                <c:pt idx="0">
                  <c:v>23513</c:v>
                </c:pt>
                <c:pt idx="1">
                  <c:v>33960</c:v>
                </c:pt>
                <c:pt idx="2">
                  <c:v>33671</c:v>
                </c:pt>
                <c:pt idx="3">
                  <c:v>33648</c:v>
                </c:pt>
                <c:pt idx="4">
                  <c:v>23846</c:v>
                </c:pt>
                <c:pt idx="5">
                  <c:v>26739</c:v>
                </c:pt>
                <c:pt idx="6">
                  <c:v>26595</c:v>
                </c:pt>
                <c:pt idx="7">
                  <c:v>23276</c:v>
                </c:pt>
                <c:pt idx="8">
                  <c:v>19071</c:v>
                </c:pt>
                <c:pt idx="9">
                  <c:v>12864</c:v>
                </c:pt>
                <c:pt idx="10">
                  <c:v>8254</c:v>
                </c:pt>
                <c:pt idx="11">
                  <c:v>7989</c:v>
                </c:pt>
                <c:pt idx="12">
                  <c:v>3313</c:v>
                </c:pt>
                <c:pt idx="13">
                  <c:v>14813</c:v>
                </c:pt>
                <c:pt idx="14">
                  <c:v>29083</c:v>
                </c:pt>
                <c:pt idx="15">
                  <c:v>26909</c:v>
                </c:pt>
                <c:pt idx="16">
                  <c:v>35903</c:v>
                </c:pt>
                <c:pt idx="17">
                  <c:v>41069</c:v>
                </c:pt>
                <c:pt idx="18">
                  <c:v>35607</c:v>
                </c:pt>
                <c:pt idx="19">
                  <c:v>29036</c:v>
                </c:pt>
                <c:pt idx="20">
                  <c:v>19183</c:v>
                </c:pt>
                <c:pt idx="21">
                  <c:v>14550</c:v>
                </c:pt>
                <c:pt idx="22">
                  <c:v>14230</c:v>
                </c:pt>
                <c:pt idx="23">
                  <c:v>9619</c:v>
                </c:pt>
                <c:pt idx="24">
                  <c:v>6198</c:v>
                </c:pt>
                <c:pt idx="25">
                  <c:v>18598</c:v>
                </c:pt>
                <c:pt idx="26">
                  <c:v>35616</c:v>
                </c:pt>
                <c:pt idx="27">
                  <c:v>43267</c:v>
                </c:pt>
                <c:pt idx="28">
                  <c:v>33226</c:v>
                </c:pt>
                <c:pt idx="29">
                  <c:v>18688</c:v>
                </c:pt>
                <c:pt idx="30">
                  <c:v>21136</c:v>
                </c:pt>
                <c:pt idx="31">
                  <c:v>24792</c:v>
                </c:pt>
                <c:pt idx="32">
                  <c:v>21639</c:v>
                </c:pt>
                <c:pt idx="33">
                  <c:v>19401</c:v>
                </c:pt>
                <c:pt idx="34">
                  <c:v>14254</c:v>
                </c:pt>
                <c:pt idx="35">
                  <c:v>10464</c:v>
                </c:pt>
                <c:pt idx="36">
                  <c:v>18012</c:v>
                </c:pt>
                <c:pt idx="37">
                  <c:v>16156</c:v>
                </c:pt>
                <c:pt idx="38">
                  <c:v>13320</c:v>
                </c:pt>
                <c:pt idx="39">
                  <c:v>9217</c:v>
                </c:pt>
                <c:pt idx="40">
                  <c:v>3903</c:v>
                </c:pt>
                <c:pt idx="41">
                  <c:v>31743</c:v>
                </c:pt>
                <c:pt idx="42">
                  <c:v>33900</c:v>
                </c:pt>
                <c:pt idx="43">
                  <c:v>29689</c:v>
                </c:pt>
                <c:pt idx="44">
                  <c:v>16633</c:v>
                </c:pt>
                <c:pt idx="45">
                  <c:v>17277</c:v>
                </c:pt>
                <c:pt idx="46">
                  <c:v>19386</c:v>
                </c:pt>
                <c:pt idx="47">
                  <c:v>14273</c:v>
                </c:pt>
                <c:pt idx="48">
                  <c:v>7661</c:v>
                </c:pt>
                <c:pt idx="49">
                  <c:v>5832</c:v>
                </c:pt>
                <c:pt idx="50">
                  <c:v>2905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192-4FDC-B150-667164819F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06097176"/>
        <c:axId val="606099800"/>
      </c:barChart>
      <c:catAx>
        <c:axId val="606097176"/>
        <c:scaling>
          <c:orientation val="minMax"/>
        </c:scaling>
        <c:delete val="0"/>
        <c:axPos val="b"/>
        <c:numFmt formatCode="[$-10409]yyyy\-mm\-dd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606099800"/>
        <c:crosses val="autoZero"/>
        <c:auto val="0"/>
        <c:lblAlgn val="ctr"/>
        <c:lblOffset val="100"/>
        <c:noMultiLvlLbl val="0"/>
      </c:catAx>
      <c:valAx>
        <c:axId val="6060998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6060971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DDE418-633F-4A21-81C9-32C7E017514D}" type="datetimeFigureOut">
              <a:rPr lang="hu-HU" smtClean="0"/>
              <a:t>2023. 09. 26.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D9958F-065D-4E81-8BD8-F8881A9B83B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76462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5570E9-1002-47B4-9C03-3AAA6108A4A6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897862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5570E9-1002-47B4-9C03-3AAA6108A4A6}" type="slidenum">
              <a:rPr lang="hu-HU" smtClean="0"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345733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5570E9-1002-47B4-9C03-3AAA6108A4A6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01127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 hasCustomPrompt="1"/>
          </p:nvPr>
        </p:nvSpPr>
        <p:spPr>
          <a:xfrm>
            <a:off x="1524000" y="660399"/>
            <a:ext cx="9144000" cy="2757715"/>
          </a:xfrm>
        </p:spPr>
        <p:txBody>
          <a:bodyPr anchor="b">
            <a:normAutofit/>
          </a:bodyPr>
          <a:lstStyle>
            <a:lvl1pPr algn="ctr">
              <a:defRPr sz="3000"/>
            </a:lvl1pPr>
          </a:lstStyle>
          <a:p>
            <a:r>
              <a:rPr lang="hu-HU" dirty="0"/>
              <a:t>Az előadás címe…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41671"/>
            <a:ext cx="9144000" cy="854129"/>
          </a:xfrm>
        </p:spPr>
        <p:txBody>
          <a:bodyPr/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dirty="0"/>
              <a:t>Előadó…</a:t>
            </a:r>
          </a:p>
        </p:txBody>
      </p:sp>
    </p:spTree>
    <p:extLst>
      <p:ext uri="{BB962C8B-B14F-4D97-AF65-F5344CB8AC3E}">
        <p14:creationId xmlns:p14="http://schemas.microsoft.com/office/powerpoint/2010/main" val="523263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2322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7" y="2057400"/>
            <a:ext cx="3932237" cy="31623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4090585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Záró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838200" y="2551795"/>
            <a:ext cx="10515600" cy="905378"/>
          </a:xfrm>
        </p:spPr>
        <p:txBody>
          <a:bodyPr/>
          <a:lstStyle>
            <a:lvl1pPr algn="ctr">
              <a:defRPr/>
            </a:lvl1pPr>
          </a:lstStyle>
          <a:p>
            <a:r>
              <a:rPr lang="hu-HU" dirty="0"/>
              <a:t>Köszönöm a figyelmet!</a:t>
            </a:r>
          </a:p>
        </p:txBody>
      </p:sp>
    </p:spTree>
    <p:extLst>
      <p:ext uri="{BB962C8B-B14F-4D97-AF65-F5344CB8AC3E}">
        <p14:creationId xmlns:p14="http://schemas.microsoft.com/office/powerpoint/2010/main" val="16361880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600" y="273600"/>
            <a:ext cx="1097232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600" y="1604520"/>
            <a:ext cx="1097232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960703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600" y="273600"/>
            <a:ext cx="1097232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600" y="1604520"/>
            <a:ext cx="1097232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hu-HU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69702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dirty="0"/>
              <a:t>Fejléc…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34067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hu-HU" dirty="0"/>
              <a:t>Szöveg…</a:t>
            </a:r>
          </a:p>
        </p:txBody>
      </p:sp>
    </p:spTree>
    <p:extLst>
      <p:ext uri="{BB962C8B-B14F-4D97-AF65-F5344CB8AC3E}">
        <p14:creationId xmlns:p14="http://schemas.microsoft.com/office/powerpoint/2010/main" val="3488262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dirty="0"/>
              <a:t>Fejléc…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34194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hu-HU" dirty="0"/>
              <a:t>Szöveg…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</p:spTree>
    <p:extLst>
      <p:ext uri="{BB962C8B-B14F-4D97-AF65-F5344CB8AC3E}">
        <p14:creationId xmlns:p14="http://schemas.microsoft.com/office/powerpoint/2010/main" val="2440270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150939"/>
            <a:ext cx="10515600" cy="2470376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3621315"/>
            <a:ext cx="10515600" cy="155566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49527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343275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343275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</p:spTree>
    <p:extLst>
      <p:ext uri="{BB962C8B-B14F-4D97-AF65-F5344CB8AC3E}">
        <p14:creationId xmlns:p14="http://schemas.microsoft.com/office/powerpoint/2010/main" val="2859562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2752725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2752725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78866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55371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1710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59437" y="1181202"/>
            <a:ext cx="6172200" cy="403849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82801"/>
            <a:ext cx="3932237" cy="31369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495545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/>
              <a:t>Fejléc…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507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/>
              <a:t>Szöveg…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</p:spTree>
    <p:extLst>
      <p:ext uri="{BB962C8B-B14F-4D97-AF65-F5344CB8AC3E}">
        <p14:creationId xmlns:p14="http://schemas.microsoft.com/office/powerpoint/2010/main" val="1588348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62" r:id="rId11"/>
    <p:sldLayoutId id="2147483663" r:id="rId12"/>
    <p:sldLayoutId id="214748366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okm.kir.hu/fit2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ím 7"/>
          <p:cNvSpPr>
            <a:spLocks noGrp="1"/>
          </p:cNvSpPr>
          <p:nvPr>
            <p:ph type="ctrTitle"/>
          </p:nvPr>
        </p:nvSpPr>
        <p:spPr>
          <a:xfrm>
            <a:off x="838201" y="1105592"/>
            <a:ext cx="10677524" cy="3659183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hu-HU" sz="3200" b="1" dirty="0">
                <a:latin typeface="Arial" panose="020B0604020202020204" pitchFamily="34" charset="0"/>
                <a:cs typeface="Arial" panose="020B0604020202020204" pitchFamily="34" charset="0"/>
              </a:rPr>
              <a:t>Az országos mérési rendszer 2023-ban</a:t>
            </a:r>
            <a:br>
              <a:rPr lang="hu-HU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i="1" dirty="0">
                <a:latin typeface="Arial" panose="020B0604020202020204" pitchFamily="34" charset="0"/>
                <a:cs typeface="Arial" panose="020B0604020202020204" pitchFamily="34" charset="0"/>
              </a:rPr>
              <a:t>digitalizáció, új mérési évfolyamok és területek </a:t>
            </a:r>
            <a:br>
              <a:rPr lang="hu-HU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400" i="1" dirty="0">
                <a:latin typeface="Arial" panose="020B0604020202020204" pitchFamily="34" charset="0"/>
                <a:cs typeface="Arial" panose="020B0604020202020204" pitchFamily="34" charset="0"/>
              </a:rPr>
              <a:t>és</a:t>
            </a:r>
            <a:br>
              <a:rPr lang="hu-HU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400" i="1" dirty="0">
                <a:latin typeface="Arial" panose="020B0604020202020204" pitchFamily="34" charset="0"/>
                <a:cs typeface="Arial" panose="020B0604020202020204" pitchFamily="34" charset="0"/>
              </a:rPr>
              <a:t>a pedagógusok minősítési folyamata</a:t>
            </a:r>
            <a:b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Oktatási Hivatal</a:t>
            </a:r>
          </a:p>
        </p:txBody>
      </p:sp>
    </p:spTree>
    <p:extLst>
      <p:ext uri="{BB962C8B-B14F-4D97-AF65-F5344CB8AC3E}">
        <p14:creationId xmlns:p14="http://schemas.microsoft.com/office/powerpoint/2010/main" val="30636477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97B7A5E-5EFF-47DA-B13E-F5C4A7717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73601"/>
            <a:ext cx="8229240" cy="842819"/>
          </a:xfrm>
        </p:spPr>
        <p:txBody>
          <a:bodyPr/>
          <a:lstStyle/>
          <a:p>
            <a:pPr algn="ctr"/>
            <a:r>
              <a:rPr lang="hu-HU" sz="2800" dirty="0"/>
              <a:t>Az értékelés legyen konkrét, közérthető, </a:t>
            </a:r>
            <a:br>
              <a:rPr lang="hu-HU" sz="2800" dirty="0"/>
            </a:br>
            <a:r>
              <a:rPr lang="hu-HU" sz="2800" dirty="0"/>
              <a:t>könnyen pontozható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4C9D9D86-8C81-4F76-83AB-6CBCA0214DE8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2496152" y="1604521"/>
            <a:ext cx="7924198" cy="3520373"/>
          </a:xfrm>
        </p:spPr>
        <p:txBody>
          <a:bodyPr>
            <a:normAutofit/>
          </a:bodyPr>
          <a:lstStyle/>
          <a:p>
            <a:pPr algn="just"/>
            <a:r>
              <a:rPr lang="hu-HU" sz="2200" dirty="0"/>
              <a:t>Az objektív értékelés érdekében a szempontokat szükséges konkrét, megfogható tevékenységekre (indikátorokra) lebontani. Az igazgatók értékelő munkáját támogatni kell azáltal, hogy közérthető, intézménytípusokra lebontott, standardizált szakmai ajánlást kapnak. </a:t>
            </a:r>
          </a:p>
          <a:p>
            <a:pPr algn="just"/>
            <a:endParaRPr lang="hu-HU" sz="2200" dirty="0"/>
          </a:p>
          <a:p>
            <a:pPr algn="just"/>
            <a:r>
              <a:rPr lang="hu-HU" sz="2200" dirty="0"/>
              <a:t>Az OH kidolgozza és közzéteszi ezeket az ajánlásokat intézménytípusok szerint (óvoda, ált.isk., gimn., </a:t>
            </a:r>
            <a:r>
              <a:rPr lang="hu-HU" sz="2200" dirty="0" err="1"/>
              <a:t>szakgimn</a:t>
            </a:r>
            <a:r>
              <a:rPr lang="hu-HU" sz="2200" dirty="0"/>
              <a:t>., AMI, kollégium, készségfejlesztő, stb.).</a:t>
            </a:r>
          </a:p>
        </p:txBody>
      </p:sp>
      <p:pic>
        <p:nvPicPr>
          <p:cNvPr id="5" name="Ábra 4">
            <a:extLst>
              <a:ext uri="{FF2B5EF4-FFF2-40B4-BE49-F238E27FC236}">
                <a16:creationId xmlns:a16="http://schemas.microsoft.com/office/drawing/2014/main" id="{CC42807D-7596-CA29-1B94-8597AC7F08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81200" y="2010627"/>
            <a:ext cx="304800" cy="257175"/>
          </a:xfrm>
          <a:prstGeom prst="rect">
            <a:avLst/>
          </a:prstGeom>
        </p:spPr>
      </p:pic>
      <p:pic>
        <p:nvPicPr>
          <p:cNvPr id="7" name="Ábra 6">
            <a:extLst>
              <a:ext uri="{FF2B5EF4-FFF2-40B4-BE49-F238E27FC236}">
                <a16:creationId xmlns:a16="http://schemas.microsoft.com/office/drawing/2014/main" id="{05185887-3A6B-E69E-687C-7FD3276E32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81200" y="3810552"/>
            <a:ext cx="304800" cy="25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1263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Cím 1"/>
          <p:cNvSpPr/>
          <p:nvPr/>
        </p:nvSpPr>
        <p:spPr>
          <a:xfrm>
            <a:off x="2221099" y="1051698"/>
            <a:ext cx="8616795" cy="52766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r>
              <a:rPr lang="hu-HU" sz="1450" dirty="0"/>
              <a:t>Személyre szabott szakmai követelmények – éves fejlesztési célok vagy teljesítménycélok meghatározása és értékelése: 3x8 pont, </a:t>
            </a:r>
            <a:r>
              <a:rPr lang="hu-HU" sz="1450" b="1" dirty="0"/>
              <a:t>összesen legfeljebb 24 pont;</a:t>
            </a:r>
            <a:endParaRPr lang="hu-HU" sz="1450" spc="-1" dirty="0">
              <a:latin typeface="Arial"/>
            </a:endParaRPr>
          </a:p>
        </p:txBody>
      </p:sp>
      <p:sp>
        <p:nvSpPr>
          <p:cNvPr id="117" name="Tartalom helye 2"/>
          <p:cNvSpPr/>
          <p:nvPr/>
        </p:nvSpPr>
        <p:spPr>
          <a:xfrm>
            <a:off x="2152560" y="1560600"/>
            <a:ext cx="7885800" cy="3478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hu-HU" sz="2000" spc="-1" dirty="0">
              <a:latin typeface="Arial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2197158" y="144595"/>
            <a:ext cx="8130601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hu-HU" sz="2800" dirty="0"/>
              <a:t>A pedagógus TÉR értékelés szempontrendszere</a:t>
            </a:r>
          </a:p>
        </p:txBody>
      </p:sp>
      <p:pic>
        <p:nvPicPr>
          <p:cNvPr id="3" name="Ábra 2">
            <a:extLst>
              <a:ext uri="{FF2B5EF4-FFF2-40B4-BE49-F238E27FC236}">
                <a16:creationId xmlns:a16="http://schemas.microsoft.com/office/drawing/2014/main" id="{EF4DAA95-F31C-AA5E-10B9-5934E17B01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54050" y="2577122"/>
            <a:ext cx="7157355" cy="2720279"/>
          </a:xfrm>
          <a:prstGeom prst="rect">
            <a:avLst/>
          </a:prstGeom>
        </p:spPr>
      </p:pic>
      <p:sp>
        <p:nvSpPr>
          <p:cNvPr id="5" name="Cím 1">
            <a:extLst>
              <a:ext uri="{FF2B5EF4-FFF2-40B4-BE49-F238E27FC236}">
                <a16:creationId xmlns:a16="http://schemas.microsoft.com/office/drawing/2014/main" id="{944C21B7-86E9-C193-C088-E5BC1B63C3B7}"/>
              </a:ext>
            </a:extLst>
          </p:cNvPr>
          <p:cNvSpPr/>
          <p:nvPr/>
        </p:nvSpPr>
        <p:spPr>
          <a:xfrm>
            <a:off x="1710963" y="729261"/>
            <a:ext cx="8616795" cy="26214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r>
              <a:rPr lang="hu-HU" sz="1500" b="1" dirty="0"/>
              <a:t>2 fő részből áll:</a:t>
            </a:r>
          </a:p>
        </p:txBody>
      </p:sp>
      <p:sp>
        <p:nvSpPr>
          <p:cNvPr id="6" name="Cím 1">
            <a:extLst>
              <a:ext uri="{FF2B5EF4-FFF2-40B4-BE49-F238E27FC236}">
                <a16:creationId xmlns:a16="http://schemas.microsoft.com/office/drawing/2014/main" id="{1724E01A-2B52-C717-13A2-8451A696C069}"/>
              </a:ext>
            </a:extLst>
          </p:cNvPr>
          <p:cNvSpPr/>
          <p:nvPr/>
        </p:nvSpPr>
        <p:spPr>
          <a:xfrm>
            <a:off x="2235658" y="1581888"/>
            <a:ext cx="8355342" cy="86293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r>
              <a:rPr lang="hu-HU" sz="1450" dirty="0"/>
              <a:t>Munkavégzés meghatározott (mennyiségi és minőségi szempontokra egyaránt kiterjedő) értékelése 7 szempont alapján – ebből 6 egységes, további 1 értékelési szempont pedig intézményi szinten határozható meg. Pedagógusnál a 7 értékelt terület </a:t>
            </a:r>
            <a:r>
              <a:rPr lang="hu-HU" sz="1450" b="1" dirty="0"/>
              <a:t>összesen legfeljebb 76 pont:</a:t>
            </a:r>
            <a:endParaRPr lang="hu-HU" sz="1450" spc="-1" dirty="0">
              <a:latin typeface="Arial"/>
            </a:endParaRPr>
          </a:p>
        </p:txBody>
      </p:sp>
      <p:pic>
        <p:nvPicPr>
          <p:cNvPr id="8" name="Ábra 7">
            <a:extLst>
              <a:ext uri="{FF2B5EF4-FFF2-40B4-BE49-F238E27FC236}">
                <a16:creationId xmlns:a16="http://schemas.microsoft.com/office/drawing/2014/main" id="{B734828E-F14C-6D5B-A1B2-C2DECDB877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16561" y="1170660"/>
            <a:ext cx="304800" cy="257175"/>
          </a:xfrm>
          <a:prstGeom prst="rect">
            <a:avLst/>
          </a:prstGeom>
        </p:spPr>
      </p:pic>
      <p:pic>
        <p:nvPicPr>
          <p:cNvPr id="10" name="Ábra 9">
            <a:extLst>
              <a:ext uri="{FF2B5EF4-FFF2-40B4-BE49-F238E27FC236}">
                <a16:creationId xmlns:a16="http://schemas.microsoft.com/office/drawing/2014/main" id="{36CD9D1E-CCEC-6AE7-E28C-A959E9A400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816561" y="1893142"/>
            <a:ext cx="304800" cy="25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3830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Alcím 2">
            <a:extLst>
              <a:ext uri="{FF2B5EF4-FFF2-40B4-BE49-F238E27FC236}">
                <a16:creationId xmlns:a16="http://schemas.microsoft.com/office/drawing/2014/main" id="{0D6265FE-38F3-4EA4-83E5-63BBCD3E83BC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1958110" y="142043"/>
            <a:ext cx="8381417" cy="947849"/>
          </a:xfrm>
        </p:spPr>
        <p:txBody>
          <a:bodyPr/>
          <a:lstStyle/>
          <a:p>
            <a:r>
              <a:rPr lang="hu-HU" sz="2800" dirty="0"/>
              <a:t>A tanulói kompetenciamérési eredmények alakulása </a:t>
            </a:r>
          </a:p>
          <a:p>
            <a:pPr algn="ctr"/>
            <a:r>
              <a:rPr lang="hu-HU" sz="1600" dirty="0"/>
              <a:t>(amennyiben a tanulók a  kompetenciamérésben részt vesznek)</a:t>
            </a:r>
          </a:p>
        </p:txBody>
      </p:sp>
      <p:sp>
        <p:nvSpPr>
          <p:cNvPr id="17" name="Téglalap 16">
            <a:extLst>
              <a:ext uri="{FF2B5EF4-FFF2-40B4-BE49-F238E27FC236}">
                <a16:creationId xmlns:a16="http://schemas.microsoft.com/office/drawing/2014/main" id="{3265B13A-ABBE-41C9-97E4-0C25AF773732}"/>
              </a:ext>
            </a:extLst>
          </p:cNvPr>
          <p:cNvSpPr/>
          <p:nvPr/>
        </p:nvSpPr>
        <p:spPr>
          <a:xfrm>
            <a:off x="2034730" y="1327885"/>
            <a:ext cx="8872755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hu-HU" sz="2000" i="1" dirty="0">
                <a:solidFill>
                  <a:prstClr val="black"/>
                </a:solidFill>
                <a:latin typeface="Arial"/>
              </a:rPr>
              <a:t>A 28 ponton belül a tanulói kompetenciamérési eredmények alakulása: </a:t>
            </a:r>
            <a:r>
              <a:rPr lang="hu-HU" sz="2000" dirty="0">
                <a:solidFill>
                  <a:prstClr val="black"/>
                </a:solidFill>
                <a:latin typeface="Arial"/>
              </a:rPr>
              <a:t>tervezetten</a:t>
            </a:r>
            <a:r>
              <a:rPr lang="hu-HU" sz="2000" i="1" dirty="0">
                <a:solidFill>
                  <a:prstClr val="black"/>
                </a:solidFill>
                <a:latin typeface="Arial"/>
              </a:rPr>
              <a:t> 1</a:t>
            </a:r>
            <a:r>
              <a:rPr lang="hu-HU" sz="2000" dirty="0">
                <a:solidFill>
                  <a:prstClr val="black"/>
                </a:solidFill>
                <a:latin typeface="Arial"/>
              </a:rPr>
              <a:t>6 pont</a:t>
            </a:r>
          </a:p>
          <a:p>
            <a:pPr algn="just">
              <a:defRPr/>
            </a:pPr>
            <a:endParaRPr lang="hu-HU" sz="2000" dirty="0">
              <a:solidFill>
                <a:prstClr val="black"/>
              </a:solidFill>
              <a:latin typeface="Arial"/>
            </a:endParaRPr>
          </a:p>
          <a:p>
            <a:pPr>
              <a:defRPr/>
            </a:pPr>
            <a:r>
              <a:rPr lang="hu-HU" sz="2000" dirty="0">
                <a:solidFill>
                  <a:prstClr val="black"/>
                </a:solidFill>
                <a:latin typeface="Arial"/>
              </a:rPr>
              <a:t>A pedagógus TÉR értékelés során a tanár által tanított csoportokban megfigyelhető tanulói fejlődés mértékének az eloszlását figyelembe véve lehet értékelni a tanárokat. </a:t>
            </a:r>
          </a:p>
          <a:p>
            <a:pPr algn="just">
              <a:defRPr/>
            </a:pPr>
            <a:endParaRPr lang="hu-HU" sz="2000" dirty="0">
              <a:solidFill>
                <a:prstClr val="black"/>
              </a:solidFill>
              <a:latin typeface="Arial"/>
            </a:endParaRPr>
          </a:p>
          <a:p>
            <a:pPr algn="just">
              <a:defRPr/>
            </a:pPr>
            <a:r>
              <a:rPr lang="hu-HU" sz="2000" dirty="0">
                <a:solidFill>
                  <a:prstClr val="black"/>
                </a:solidFill>
                <a:latin typeface="Arial"/>
              </a:rPr>
              <a:t>Amennyiben az értékelt pedagógus több, mérési eredménnyel is rendelkező tanulócsoportban tanít, </a:t>
            </a:r>
            <a:r>
              <a:rPr lang="hu-HU" sz="2000" dirty="0" err="1">
                <a:solidFill>
                  <a:prstClr val="black"/>
                </a:solidFill>
                <a:latin typeface="Arial"/>
              </a:rPr>
              <a:t>csoportonként</a:t>
            </a:r>
            <a:r>
              <a:rPr lang="hu-HU" sz="2000" dirty="0">
                <a:solidFill>
                  <a:prstClr val="black"/>
                </a:solidFill>
                <a:latin typeface="Arial"/>
              </a:rPr>
              <a:t> kell a fejlődést értékelni, és ezek együttese alapján kell a pontszámot meghatározni.</a:t>
            </a:r>
          </a:p>
        </p:txBody>
      </p:sp>
    </p:spTree>
    <p:extLst>
      <p:ext uri="{BB962C8B-B14F-4D97-AF65-F5344CB8AC3E}">
        <p14:creationId xmlns:p14="http://schemas.microsoft.com/office/powerpoint/2010/main" val="236780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Line 2">
            <a:extLst>
              <a:ext uri="{FF2B5EF4-FFF2-40B4-BE49-F238E27FC236}">
                <a16:creationId xmlns:a16="http://schemas.microsoft.com/office/drawing/2014/main" id="{242BBC4B-E585-4773-9B38-74ABE9FDEB8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934994" y="1759758"/>
            <a:ext cx="189706" cy="892552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1314" name="Line 2"/>
          <p:cNvSpPr>
            <a:spLocks noChangeShapeType="1"/>
          </p:cNvSpPr>
          <p:nvPr/>
        </p:nvSpPr>
        <p:spPr bwMode="auto">
          <a:xfrm>
            <a:off x="5338762" y="1916755"/>
            <a:ext cx="1509715" cy="713744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1315" name="Line 3"/>
          <p:cNvSpPr>
            <a:spLocks noChangeShapeType="1"/>
          </p:cNvSpPr>
          <p:nvPr/>
        </p:nvSpPr>
        <p:spPr bwMode="auto">
          <a:xfrm flipH="1">
            <a:off x="7680323" y="1485899"/>
            <a:ext cx="1154111" cy="1185273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1316" name="Line 4"/>
          <p:cNvSpPr>
            <a:spLocks noChangeShapeType="1"/>
          </p:cNvSpPr>
          <p:nvPr/>
        </p:nvSpPr>
        <p:spPr bwMode="auto">
          <a:xfrm flipH="1">
            <a:off x="4295775" y="1374185"/>
            <a:ext cx="719137" cy="1296988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1317" name="Line 5"/>
          <p:cNvSpPr>
            <a:spLocks noChangeShapeType="1"/>
          </p:cNvSpPr>
          <p:nvPr/>
        </p:nvSpPr>
        <p:spPr bwMode="auto">
          <a:xfrm>
            <a:off x="3141665" y="1989979"/>
            <a:ext cx="1154110" cy="681196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81322" name="Group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4208607"/>
              </p:ext>
            </p:extLst>
          </p:nvPr>
        </p:nvGraphicFramePr>
        <p:xfrm>
          <a:off x="1847849" y="2671173"/>
          <a:ext cx="8113712" cy="431800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6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67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57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62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762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7468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762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762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762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7627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7627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81376" name="Text Box 64"/>
          <p:cNvSpPr txBox="1">
            <a:spLocks noChangeArrowheads="1"/>
          </p:cNvSpPr>
          <p:nvPr/>
        </p:nvSpPr>
        <p:spPr bwMode="auto">
          <a:xfrm>
            <a:off x="2133595" y="1074718"/>
            <a:ext cx="1701800" cy="892552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hu-HU" sz="16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PIRLS</a:t>
            </a:r>
          </a:p>
          <a:p>
            <a:pPr algn="ctr"/>
            <a:r>
              <a:rPr lang="hu-HU" sz="1200" dirty="0">
                <a:latin typeface="Arial" panose="020B0604020202020204" pitchFamily="34" charset="0"/>
                <a:cs typeface="Arial" panose="020B0604020202020204" pitchFamily="34" charset="0"/>
              </a:rPr>
              <a:t>Szövegértés</a:t>
            </a:r>
            <a:br>
              <a:rPr lang="hu-HU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200" dirty="0">
                <a:latin typeface="Arial" panose="020B0604020202020204" pitchFamily="34" charset="0"/>
                <a:cs typeface="Arial" panose="020B0604020202020204" pitchFamily="34" charset="0"/>
              </a:rPr>
              <a:t> (5 évente)</a:t>
            </a:r>
          </a:p>
          <a:p>
            <a:pPr algn="ctr"/>
            <a:endParaRPr lang="hu-H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1377" name="Text Box 65"/>
          <p:cNvSpPr txBox="1">
            <a:spLocks noChangeArrowheads="1"/>
          </p:cNvSpPr>
          <p:nvPr/>
        </p:nvSpPr>
        <p:spPr bwMode="auto">
          <a:xfrm>
            <a:off x="3897310" y="1074718"/>
            <a:ext cx="1922465" cy="892552"/>
          </a:xfrm>
          <a:prstGeom prst="rect">
            <a:avLst/>
          </a:prstGeom>
          <a:solidFill>
            <a:schemeClr val="bg1"/>
          </a:solidFill>
          <a:ln w="38100">
            <a:solidFill>
              <a:srgbClr val="008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hu-HU" sz="16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TIMSS</a:t>
            </a:r>
          </a:p>
          <a:p>
            <a:pPr algn="ctr"/>
            <a:r>
              <a:rPr lang="hu-HU" sz="1200" dirty="0">
                <a:latin typeface="Arial" panose="020B0604020202020204" pitchFamily="34" charset="0"/>
                <a:cs typeface="Arial" panose="020B0604020202020204" pitchFamily="34" charset="0"/>
              </a:rPr>
              <a:t>matematika, természettudomány</a:t>
            </a:r>
            <a:br>
              <a:rPr lang="hu-HU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200" dirty="0">
                <a:latin typeface="Arial" panose="020B0604020202020204" pitchFamily="34" charset="0"/>
                <a:cs typeface="Arial" panose="020B0604020202020204" pitchFamily="34" charset="0"/>
              </a:rPr>
              <a:t> (4 évente)</a:t>
            </a:r>
          </a:p>
        </p:txBody>
      </p:sp>
      <p:sp>
        <p:nvSpPr>
          <p:cNvPr id="781375" name="Text Box 63"/>
          <p:cNvSpPr txBox="1">
            <a:spLocks noChangeArrowheads="1"/>
          </p:cNvSpPr>
          <p:nvPr/>
        </p:nvSpPr>
        <p:spPr bwMode="auto">
          <a:xfrm>
            <a:off x="7958136" y="1058756"/>
            <a:ext cx="2305050" cy="892552"/>
          </a:xfrm>
          <a:prstGeom prst="rect">
            <a:avLst/>
          </a:prstGeom>
          <a:solidFill>
            <a:schemeClr val="bg1"/>
          </a:solidFill>
          <a:ln w="38100">
            <a:solidFill>
              <a:srgbClr val="008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16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PISA</a:t>
            </a:r>
          </a:p>
          <a:p>
            <a:pPr algn="ctr"/>
            <a:r>
              <a:rPr lang="hu-HU" sz="1200" dirty="0">
                <a:latin typeface="Arial" panose="020B0604020202020204" pitchFamily="34" charset="0"/>
                <a:cs typeface="Arial" panose="020B0604020202020204" pitchFamily="34" charset="0"/>
              </a:rPr>
              <a:t>szövegértés, matematika, természettudomány</a:t>
            </a:r>
            <a:br>
              <a:rPr lang="hu-HU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200" dirty="0">
                <a:latin typeface="Arial" panose="020B0604020202020204" pitchFamily="34" charset="0"/>
                <a:cs typeface="Arial" panose="020B0604020202020204" pitchFamily="34" charset="0"/>
              </a:rPr>
              <a:t> (3 évente)</a:t>
            </a:r>
          </a:p>
        </p:txBody>
      </p:sp>
      <p:sp>
        <p:nvSpPr>
          <p:cNvPr id="2" name="Téglalap 1">
            <a:extLst>
              <a:ext uri="{FF2B5EF4-FFF2-40B4-BE49-F238E27FC236}">
                <a16:creationId xmlns:a16="http://schemas.microsoft.com/office/drawing/2014/main" id="{65E75435-C5B4-42DE-86EC-F04977D89589}"/>
              </a:ext>
            </a:extLst>
          </p:cNvPr>
          <p:cNvSpPr/>
          <p:nvPr/>
        </p:nvSpPr>
        <p:spPr>
          <a:xfrm>
            <a:off x="3857625" y="3102973"/>
            <a:ext cx="5407021" cy="328858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Matematika</a:t>
            </a:r>
          </a:p>
        </p:txBody>
      </p:sp>
      <p:sp>
        <p:nvSpPr>
          <p:cNvPr id="32" name="Téglalap 31">
            <a:extLst>
              <a:ext uri="{FF2B5EF4-FFF2-40B4-BE49-F238E27FC236}">
                <a16:creationId xmlns:a16="http://schemas.microsoft.com/office/drawing/2014/main" id="{DA35F333-3B9A-4AA0-8C45-4A2BCC42C35C}"/>
              </a:ext>
            </a:extLst>
          </p:cNvPr>
          <p:cNvSpPr/>
          <p:nvPr/>
        </p:nvSpPr>
        <p:spPr>
          <a:xfrm>
            <a:off x="3857624" y="3454540"/>
            <a:ext cx="5407021" cy="328858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Szövegértés</a:t>
            </a:r>
          </a:p>
        </p:txBody>
      </p:sp>
      <p:sp>
        <p:nvSpPr>
          <p:cNvPr id="34" name="Téglalap 33">
            <a:extLst>
              <a:ext uri="{FF2B5EF4-FFF2-40B4-BE49-F238E27FC236}">
                <a16:creationId xmlns:a16="http://schemas.microsoft.com/office/drawing/2014/main" id="{E35DB827-C3F4-40DD-B34D-CE1EDD49D9FC}"/>
              </a:ext>
            </a:extLst>
          </p:cNvPr>
          <p:cNvSpPr/>
          <p:nvPr/>
        </p:nvSpPr>
        <p:spPr>
          <a:xfrm>
            <a:off x="5210175" y="3815632"/>
            <a:ext cx="4054469" cy="328858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Természettudomány</a:t>
            </a:r>
          </a:p>
        </p:txBody>
      </p:sp>
      <p:sp>
        <p:nvSpPr>
          <p:cNvPr id="35" name="Téglalap 34">
            <a:extLst>
              <a:ext uri="{FF2B5EF4-FFF2-40B4-BE49-F238E27FC236}">
                <a16:creationId xmlns:a16="http://schemas.microsoft.com/office/drawing/2014/main" id="{BFA49EDC-8122-4D9A-8DBA-5D03188BF4C6}"/>
              </a:ext>
            </a:extLst>
          </p:cNvPr>
          <p:cNvSpPr/>
          <p:nvPr/>
        </p:nvSpPr>
        <p:spPr>
          <a:xfrm>
            <a:off x="5219701" y="4176724"/>
            <a:ext cx="2027235" cy="328858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Nyelvi mérés</a:t>
            </a:r>
          </a:p>
        </p:txBody>
      </p:sp>
      <p:sp>
        <p:nvSpPr>
          <p:cNvPr id="36" name="Téglalap 35">
            <a:extLst>
              <a:ext uri="{FF2B5EF4-FFF2-40B4-BE49-F238E27FC236}">
                <a16:creationId xmlns:a16="http://schemas.microsoft.com/office/drawing/2014/main" id="{43DA30CB-6950-4322-8820-8155F9888C70}"/>
              </a:ext>
            </a:extLst>
          </p:cNvPr>
          <p:cNvSpPr/>
          <p:nvPr/>
        </p:nvSpPr>
        <p:spPr>
          <a:xfrm>
            <a:off x="7246936" y="4176724"/>
            <a:ext cx="2027235" cy="328858"/>
          </a:xfrm>
          <a:prstGeom prst="rect">
            <a:avLst/>
          </a:prstGeom>
          <a:solidFill>
            <a:srgbClr val="C00000"/>
          </a:solidFill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églalap 36">
            <a:extLst>
              <a:ext uri="{FF2B5EF4-FFF2-40B4-BE49-F238E27FC236}">
                <a16:creationId xmlns:a16="http://schemas.microsoft.com/office/drawing/2014/main" id="{8B054F9B-C421-4729-AA18-EDBCF71C6503}"/>
              </a:ext>
            </a:extLst>
          </p:cNvPr>
          <p:cNvSpPr/>
          <p:nvPr/>
        </p:nvSpPr>
        <p:spPr>
          <a:xfrm>
            <a:off x="4533900" y="4543308"/>
            <a:ext cx="4740272" cy="328858"/>
          </a:xfrm>
          <a:prstGeom prst="rect">
            <a:avLst/>
          </a:prstGeom>
          <a:solidFill>
            <a:srgbClr val="C00000"/>
          </a:solidFill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Történelem</a:t>
            </a:r>
          </a:p>
        </p:txBody>
      </p:sp>
      <p:sp>
        <p:nvSpPr>
          <p:cNvPr id="38" name="Téglalap 37">
            <a:extLst>
              <a:ext uri="{FF2B5EF4-FFF2-40B4-BE49-F238E27FC236}">
                <a16:creationId xmlns:a16="http://schemas.microsoft.com/office/drawing/2014/main" id="{29650369-62D8-4328-AF40-6F521C775BA1}"/>
              </a:ext>
            </a:extLst>
          </p:cNvPr>
          <p:cNvSpPr/>
          <p:nvPr/>
        </p:nvSpPr>
        <p:spPr>
          <a:xfrm>
            <a:off x="4524372" y="4928942"/>
            <a:ext cx="4740272" cy="328858"/>
          </a:xfrm>
          <a:prstGeom prst="rect">
            <a:avLst/>
          </a:prstGeom>
          <a:solidFill>
            <a:srgbClr val="C00000"/>
          </a:solidFill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Digitális kultúra</a:t>
            </a:r>
          </a:p>
        </p:txBody>
      </p:sp>
      <p:sp>
        <p:nvSpPr>
          <p:cNvPr id="39" name="Text Box 65">
            <a:extLst>
              <a:ext uri="{FF2B5EF4-FFF2-40B4-BE49-F238E27FC236}">
                <a16:creationId xmlns:a16="http://schemas.microsoft.com/office/drawing/2014/main" id="{4C1ECEDF-7C9C-481D-A3B5-F7F26267FB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0096" y="1065193"/>
            <a:ext cx="2016125" cy="892552"/>
          </a:xfrm>
          <a:prstGeom prst="rect">
            <a:avLst/>
          </a:prstGeom>
          <a:solidFill>
            <a:schemeClr val="bg1"/>
          </a:solidFill>
          <a:ln w="38100">
            <a:solidFill>
              <a:srgbClr val="008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16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ICILS</a:t>
            </a:r>
          </a:p>
          <a:p>
            <a:pPr algn="ctr"/>
            <a:r>
              <a:rPr lang="hu-HU" sz="1200" dirty="0">
                <a:latin typeface="Arial" panose="020B0604020202020204" pitchFamily="34" charset="0"/>
                <a:cs typeface="Arial" panose="020B0604020202020204" pitchFamily="34" charset="0"/>
              </a:rPr>
              <a:t>számítógépes és információs műveltség (5 évente)</a:t>
            </a:r>
          </a:p>
        </p:txBody>
      </p:sp>
      <p:sp>
        <p:nvSpPr>
          <p:cNvPr id="42" name="Cím 1">
            <a:extLst>
              <a:ext uri="{FF2B5EF4-FFF2-40B4-BE49-F238E27FC236}">
                <a16:creationId xmlns:a16="http://schemas.microsoft.com/office/drawing/2014/main" id="{495C49AD-CB54-4DA1-8F6C-8C0EDFA6D426}"/>
              </a:ext>
            </a:extLst>
          </p:cNvPr>
          <p:cNvSpPr txBox="1">
            <a:spLocks/>
          </p:cNvSpPr>
          <p:nvPr/>
        </p:nvSpPr>
        <p:spPr>
          <a:xfrm>
            <a:off x="835819" y="214364"/>
            <a:ext cx="10515600" cy="735521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ct val="50000"/>
              </a:spcBef>
            </a:pPr>
            <a:r>
              <a:rPr lang="hu-HU" sz="2800" b="1" cap="all" dirty="0">
                <a:latin typeface="Arial" panose="020B0604020202020204" pitchFamily="34" charset="0"/>
                <a:cs typeface="Arial" panose="020B0604020202020204" pitchFamily="34" charset="0"/>
              </a:rPr>
              <a:t>Hazai és nemzetközi mérések</a:t>
            </a: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61961FD9-5D4B-47F8-BD00-F506FD46D917}"/>
              </a:ext>
            </a:extLst>
          </p:cNvPr>
          <p:cNvSpPr txBox="1"/>
          <p:nvPr/>
        </p:nvSpPr>
        <p:spPr>
          <a:xfrm>
            <a:off x="434175" y="3896977"/>
            <a:ext cx="25082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Digitális országos mérések 2023-től</a:t>
            </a:r>
          </a:p>
        </p:txBody>
      </p:sp>
      <p:sp>
        <p:nvSpPr>
          <p:cNvPr id="43" name="Téglalap 42">
            <a:extLst>
              <a:ext uri="{FF2B5EF4-FFF2-40B4-BE49-F238E27FC236}">
                <a16:creationId xmlns:a16="http://schemas.microsoft.com/office/drawing/2014/main" id="{042406AE-ED8A-43D2-986B-8923BBDC80E8}"/>
              </a:ext>
            </a:extLst>
          </p:cNvPr>
          <p:cNvSpPr/>
          <p:nvPr/>
        </p:nvSpPr>
        <p:spPr>
          <a:xfrm>
            <a:off x="9618662" y="4910523"/>
            <a:ext cx="501650" cy="328858"/>
          </a:xfrm>
          <a:prstGeom prst="rect">
            <a:avLst/>
          </a:prstGeom>
          <a:solidFill>
            <a:srgbClr val="C00000"/>
          </a:solidFill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églalap 43">
            <a:extLst>
              <a:ext uri="{FF2B5EF4-FFF2-40B4-BE49-F238E27FC236}">
                <a16:creationId xmlns:a16="http://schemas.microsoft.com/office/drawing/2014/main" id="{6A6A5F84-E0C5-4280-B375-6316C3B311F5}"/>
              </a:ext>
            </a:extLst>
          </p:cNvPr>
          <p:cNvSpPr/>
          <p:nvPr/>
        </p:nvSpPr>
        <p:spPr>
          <a:xfrm>
            <a:off x="9628187" y="4496661"/>
            <a:ext cx="501650" cy="328858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26903A7F-602E-4204-89E7-E2A1732DE055}"/>
              </a:ext>
            </a:extLst>
          </p:cNvPr>
          <p:cNvSpPr txBox="1"/>
          <p:nvPr/>
        </p:nvSpPr>
        <p:spPr>
          <a:xfrm>
            <a:off x="10139360" y="4526289"/>
            <a:ext cx="20621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2022/2023. tanévben</a:t>
            </a:r>
          </a:p>
        </p:txBody>
      </p:sp>
      <p:sp>
        <p:nvSpPr>
          <p:cNvPr id="46" name="Szövegdoboz 45">
            <a:extLst>
              <a:ext uri="{FF2B5EF4-FFF2-40B4-BE49-F238E27FC236}">
                <a16:creationId xmlns:a16="http://schemas.microsoft.com/office/drawing/2014/main" id="{22596B86-C5E8-480F-A3B7-EB113561C8A3}"/>
              </a:ext>
            </a:extLst>
          </p:cNvPr>
          <p:cNvSpPr txBox="1"/>
          <p:nvPr/>
        </p:nvSpPr>
        <p:spPr>
          <a:xfrm>
            <a:off x="10139360" y="4921063"/>
            <a:ext cx="20621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2023/2024. tanévtől</a:t>
            </a:r>
          </a:p>
        </p:txBody>
      </p:sp>
      <p:sp>
        <p:nvSpPr>
          <p:cNvPr id="5" name="Téglalap 4">
            <a:extLst>
              <a:ext uri="{FF2B5EF4-FFF2-40B4-BE49-F238E27FC236}">
                <a16:creationId xmlns:a16="http://schemas.microsoft.com/office/drawing/2014/main" id="{212F6A21-3F23-49F3-B6CE-74DC1B0E0774}"/>
              </a:ext>
            </a:extLst>
          </p:cNvPr>
          <p:cNvSpPr/>
          <p:nvPr/>
        </p:nvSpPr>
        <p:spPr>
          <a:xfrm>
            <a:off x="2551111" y="5823417"/>
            <a:ext cx="7410450" cy="726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Szakképző intézmények csak 10. évfolyamon, csak szövegértésből és matematikából érintettek.</a:t>
            </a:r>
          </a:p>
        </p:txBody>
      </p:sp>
    </p:spTree>
    <p:extLst>
      <p:ext uri="{BB962C8B-B14F-4D97-AF65-F5344CB8AC3E}">
        <p14:creationId xmlns:p14="http://schemas.microsoft.com/office/powerpoint/2010/main" val="4143128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781314" grpId="0" animBg="1"/>
      <p:bldP spid="781315" grpId="0" animBg="1"/>
      <p:bldP spid="781316" grpId="0" animBg="1"/>
      <p:bldP spid="781317" grpId="0" animBg="1"/>
      <p:bldP spid="781376" grpId="0" animBg="1"/>
      <p:bldP spid="781377" grpId="0" animBg="1"/>
      <p:bldP spid="781375" grpId="0" animBg="1"/>
      <p:bldP spid="2" grpId="0" animBg="1"/>
      <p:bldP spid="32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3" grpId="0"/>
      <p:bldP spid="43" grpId="0" animBg="1"/>
      <p:bldP spid="44" grpId="0" animBg="1"/>
      <p:bldP spid="4" grpId="0"/>
      <p:bldP spid="46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220452"/>
            <a:ext cx="10515600" cy="789458"/>
          </a:xfrm>
        </p:spPr>
        <p:txBody>
          <a:bodyPr>
            <a:normAutofit/>
          </a:bodyPr>
          <a:lstStyle/>
          <a:p>
            <a:pPr algn="ctr"/>
            <a:r>
              <a:rPr lang="hu-HU" sz="2800" b="1" cap="all" dirty="0">
                <a:latin typeface="Arial" panose="020B0604020202020204" pitchFamily="34" charset="0"/>
                <a:cs typeface="Arial" panose="020B0604020202020204" pitchFamily="34" charset="0"/>
              </a:rPr>
              <a:t>Hogyan mérünk digitálisan?- A mérőszoftver</a:t>
            </a:r>
          </a:p>
        </p:txBody>
      </p:sp>
      <p:sp>
        <p:nvSpPr>
          <p:cNvPr id="4" name="Szabadkézi sokszög 3"/>
          <p:cNvSpPr/>
          <p:nvPr/>
        </p:nvSpPr>
        <p:spPr>
          <a:xfrm>
            <a:off x="2204226" y="2696761"/>
            <a:ext cx="8851649" cy="978382"/>
          </a:xfrm>
          <a:custGeom>
            <a:avLst/>
            <a:gdLst>
              <a:gd name="connsiteX0" fmla="*/ 0 w 8851649"/>
              <a:gd name="connsiteY0" fmla="*/ 0 h 1134572"/>
              <a:gd name="connsiteX1" fmla="*/ 8284363 w 8851649"/>
              <a:gd name="connsiteY1" fmla="*/ 0 h 1134572"/>
              <a:gd name="connsiteX2" fmla="*/ 8851649 w 8851649"/>
              <a:gd name="connsiteY2" fmla="*/ 567286 h 1134572"/>
              <a:gd name="connsiteX3" fmla="*/ 8284363 w 8851649"/>
              <a:gd name="connsiteY3" fmla="*/ 1134572 h 1134572"/>
              <a:gd name="connsiteX4" fmla="*/ 0 w 8851649"/>
              <a:gd name="connsiteY4" fmla="*/ 1134572 h 1134572"/>
              <a:gd name="connsiteX5" fmla="*/ 0 w 8851649"/>
              <a:gd name="connsiteY5" fmla="*/ 0 h 1134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51649" h="1134572">
                <a:moveTo>
                  <a:pt x="8851649" y="1134571"/>
                </a:moveTo>
                <a:lnTo>
                  <a:pt x="567286" y="1134571"/>
                </a:lnTo>
                <a:lnTo>
                  <a:pt x="0" y="567286"/>
                </a:lnTo>
                <a:lnTo>
                  <a:pt x="567286" y="1"/>
                </a:lnTo>
                <a:lnTo>
                  <a:pt x="8851649" y="1"/>
                </a:lnTo>
                <a:lnTo>
                  <a:pt x="8851649" y="113457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18002" tIns="137161" rIns="256032" bIns="137161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u-HU" sz="3600" kern="1200" dirty="0">
                <a:latin typeface="Arial" panose="020B0604020202020204" pitchFamily="34" charset="0"/>
                <a:cs typeface="Arial" panose="020B0604020202020204" pitchFamily="34" charset="0"/>
              </a:rPr>
              <a:t>Tesztszerkesztés és –összeállítás</a:t>
            </a:r>
          </a:p>
        </p:txBody>
      </p:sp>
      <p:sp>
        <p:nvSpPr>
          <p:cNvPr id="7" name="Szabadkézi sokszög 6"/>
          <p:cNvSpPr/>
          <p:nvPr/>
        </p:nvSpPr>
        <p:spPr>
          <a:xfrm>
            <a:off x="2204226" y="4271487"/>
            <a:ext cx="8851649" cy="856796"/>
          </a:xfrm>
          <a:custGeom>
            <a:avLst/>
            <a:gdLst>
              <a:gd name="connsiteX0" fmla="*/ 0 w 8851649"/>
              <a:gd name="connsiteY0" fmla="*/ 0 h 957378"/>
              <a:gd name="connsiteX1" fmla="*/ 8372960 w 8851649"/>
              <a:gd name="connsiteY1" fmla="*/ 0 h 957378"/>
              <a:gd name="connsiteX2" fmla="*/ 8851649 w 8851649"/>
              <a:gd name="connsiteY2" fmla="*/ 478689 h 957378"/>
              <a:gd name="connsiteX3" fmla="*/ 8372960 w 8851649"/>
              <a:gd name="connsiteY3" fmla="*/ 957378 h 957378"/>
              <a:gd name="connsiteX4" fmla="*/ 0 w 8851649"/>
              <a:gd name="connsiteY4" fmla="*/ 957378 h 957378"/>
              <a:gd name="connsiteX5" fmla="*/ 0 w 8851649"/>
              <a:gd name="connsiteY5" fmla="*/ 0 h 957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51649" h="957378">
                <a:moveTo>
                  <a:pt x="8851649" y="957377"/>
                </a:moveTo>
                <a:lnTo>
                  <a:pt x="478689" y="957377"/>
                </a:lnTo>
                <a:lnTo>
                  <a:pt x="0" y="478689"/>
                </a:lnTo>
                <a:lnTo>
                  <a:pt x="478689" y="1"/>
                </a:lnTo>
                <a:lnTo>
                  <a:pt x="8851649" y="1"/>
                </a:lnTo>
                <a:lnTo>
                  <a:pt x="8851649" y="957377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73703" tIns="137161" rIns="256032" bIns="137161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u-HU" sz="3600" kern="1200" dirty="0">
                <a:latin typeface="Arial" panose="020B0604020202020204" pitchFamily="34" charset="0"/>
                <a:cs typeface="Arial" panose="020B0604020202020204" pitchFamily="34" charset="0"/>
              </a:rPr>
              <a:t>Lebonyolítás</a:t>
            </a:r>
          </a:p>
        </p:txBody>
      </p:sp>
      <p:sp>
        <p:nvSpPr>
          <p:cNvPr id="8" name="Ellipszis 7"/>
          <p:cNvSpPr/>
          <p:nvPr/>
        </p:nvSpPr>
        <p:spPr>
          <a:xfrm>
            <a:off x="198799" y="2989843"/>
            <a:ext cx="1892089" cy="1892089"/>
          </a:xfrm>
          <a:prstGeom prst="ellipse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799" y="1308082"/>
            <a:ext cx="8211468" cy="792335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087" y="2272907"/>
            <a:ext cx="12037913" cy="4444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052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2">
            <a:extLst>
              <a:ext uri="{FF2B5EF4-FFF2-40B4-BE49-F238E27FC236}">
                <a16:creationId xmlns:a16="http://schemas.microsoft.com/office/drawing/2014/main" id="{C5A5D5F6-76CF-44F8-A6BA-71C6DC6ED17F}"/>
              </a:ext>
            </a:extLst>
          </p:cNvPr>
          <p:cNvSpPr txBox="1">
            <a:spLocks/>
          </p:cNvSpPr>
          <p:nvPr/>
        </p:nvSpPr>
        <p:spPr>
          <a:xfrm>
            <a:off x="457199" y="1600201"/>
            <a:ext cx="10717731" cy="374705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A mérés kiterjesztése az 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EFOP-3.2.15-VEKOP-17-2017-00001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azonosítószámú projekt keretében valósul meg.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Megkezdődött az új műveltségi területek, a történelem és a digitális kultúra fejlesztése (2023/2024. tanévben próbamérés, tavasszal teljeskörű kísérleti mérés).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2022.10-2023.04.hó között már 4917 db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item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fejlesztése történt meg az új évfolyamokra és területekre.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A mérési platform stabilan szolgálja ki az iskolákat, folyamatos a 20-35 000 fős terhelés.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Elkészültek a „gyors”, azaz a röviddel a mérési időszak utáni tanulói szintű visszajelzés eszközei, ezzel megjelenik a tanulói szintű mérési eredmények „azonnali” iskolai felhasználásának lehetősége.</a:t>
            </a: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19B598BF-2974-450D-9267-F4B64600C3F1}"/>
              </a:ext>
            </a:extLst>
          </p:cNvPr>
          <p:cNvSpPr txBox="1"/>
          <p:nvPr/>
        </p:nvSpPr>
        <p:spPr>
          <a:xfrm>
            <a:off x="221381" y="308933"/>
            <a:ext cx="11441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hu-HU" sz="2800" b="1" cap="all" dirty="0">
                <a:latin typeface="Arial" panose="020B0604020202020204" pitchFamily="34" charset="0"/>
              </a:rPr>
              <a:t>A mérési rendszer kiterjesztése 2022/2023.</a:t>
            </a:r>
            <a:endParaRPr kumimoji="0" lang="hu-HU" sz="2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2731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69652" y="782811"/>
            <a:ext cx="11822348" cy="4771683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hu-HU" sz="1800" b="1" dirty="0">
                <a:latin typeface="Arial" panose="020B0604020202020204" pitchFamily="34" charset="0"/>
                <a:cs typeface="Arial" panose="020B0604020202020204" pitchFamily="34" charset="0"/>
              </a:rPr>
              <a:t>Az adott tanulónak </a:t>
            </a:r>
            <a:r>
              <a:rPr lang="hu-HU" sz="1800" dirty="0">
                <a:latin typeface="Arial" panose="020B0604020202020204" pitchFamily="34" charset="0"/>
                <a:cs typeface="Arial" panose="020B0604020202020204" pitchFamily="34" charset="0"/>
              </a:rPr>
              <a:t>2023 tavaszán két mérési napot kell digitális környezetben teljesítenie:</a:t>
            </a:r>
          </a:p>
          <a:p>
            <a:pPr indent="-3429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hu-HU" sz="1800" dirty="0">
                <a:latin typeface="Arial" panose="020B0604020202020204" pitchFamily="34" charset="0"/>
                <a:cs typeface="Arial" panose="020B0604020202020204" pitchFamily="34" charset="0"/>
              </a:rPr>
              <a:t>Egyik nap: 2 x 45 perc szövegértés, majd 2 x 45 perc matematika mérés </a:t>
            </a:r>
            <a:br>
              <a:rPr lang="hu-HU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800" dirty="0">
                <a:latin typeface="Arial" panose="020B0604020202020204" pitchFamily="34" charset="0"/>
                <a:cs typeface="Arial" panose="020B0604020202020204" pitchFamily="34" charset="0"/>
              </a:rPr>
              <a:t> 	        4-5. évfolyamon 2 x 30 perc szövegértés, majd 2 x 30 perc matematika mérés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hu-HU" sz="1800" dirty="0">
                <a:latin typeface="Arial" panose="020B0604020202020204" pitchFamily="34" charset="0"/>
                <a:cs typeface="Arial" panose="020B0604020202020204" pitchFamily="34" charset="0"/>
              </a:rPr>
              <a:t>Másik nap: 2 x 45 perc természettudomány és - a tanuló érintettségétől függően – </a:t>
            </a:r>
            <a:br>
              <a:rPr lang="hu-HU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800" dirty="0">
                <a:latin typeface="Arial" panose="020B0604020202020204" pitchFamily="34" charset="0"/>
                <a:cs typeface="Arial" panose="020B0604020202020204" pitchFamily="34" charset="0"/>
              </a:rPr>
              <a:t>2 x 45 perc idegen nyelvi mérés vagy célnyelvi mérés (a 10. évfolyamon csak 2 x 45 perc természettudomány mérés) 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hu-HU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 tavaszán harmadik mérési napon: 2 x 45 perc történelem, majd 2 x 45 perc digitális kultúra mérés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endParaRPr lang="hu-HU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hu-HU" sz="1800" b="1" dirty="0">
                <a:latin typeface="Arial" panose="020B0604020202020204" pitchFamily="34" charset="0"/>
                <a:cs typeface="Arial" panose="020B0604020202020204" pitchFamily="34" charset="0"/>
              </a:rPr>
              <a:t>Az adott iskolában </a:t>
            </a:r>
            <a:r>
              <a:rPr lang="hu-HU" sz="1800" dirty="0">
                <a:latin typeface="Arial" panose="020B0604020202020204" pitchFamily="34" charset="0"/>
                <a:cs typeface="Arial" panose="020B0604020202020204" pitchFamily="34" charset="0"/>
              </a:rPr>
              <a:t>az adott évfolyamon a mérést a tanév rendjében erre előírt két hetes mérési időszakán belül kell minden érintett tanuló számára, </a:t>
            </a:r>
            <a:r>
              <a:rPr lang="hu-HU" sz="1800" i="1" dirty="0">
                <a:latin typeface="Arial" panose="020B0604020202020204" pitchFamily="34" charset="0"/>
                <a:cs typeface="Arial" panose="020B0604020202020204" pitchFamily="34" charset="0"/>
              </a:rPr>
              <a:t>mérési csoportokban </a:t>
            </a:r>
            <a:r>
              <a:rPr lang="hu-HU" sz="1800" dirty="0">
                <a:latin typeface="Arial" panose="020B0604020202020204" pitchFamily="34" charset="0"/>
                <a:cs typeface="Arial" panose="020B0604020202020204" pitchFamily="34" charset="0"/>
              </a:rPr>
              <a:t>megszervezni úgy, hogy</a:t>
            </a:r>
          </a:p>
          <a:p>
            <a:pPr lvl="0" indent="-3429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hu-HU" sz="1800" dirty="0">
                <a:latin typeface="Arial" panose="020B0604020202020204" pitchFamily="34" charset="0"/>
                <a:cs typeface="Arial" panose="020B0604020202020204" pitchFamily="34" charset="0"/>
              </a:rPr>
              <a:t>Minden tanuló a számára előírt mérési napokat teljesíteni tudja (ennek sorrendje nincs előírva).</a:t>
            </a:r>
          </a:p>
          <a:p>
            <a:pPr lvl="0" indent="-3429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hu-HU" sz="1800" dirty="0">
                <a:latin typeface="Arial" panose="020B0604020202020204" pitchFamily="34" charset="0"/>
                <a:cs typeface="Arial" panose="020B0604020202020204" pitchFamily="34" charset="0"/>
              </a:rPr>
              <a:t>Megfelelően kihasználja az iskola informatikai infrastruktúráját (lehetőleg egyenletes terhelés).</a:t>
            </a:r>
          </a:p>
          <a:p>
            <a:pPr lvl="0" indent="-3429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hu-HU" sz="1800" dirty="0">
                <a:latin typeface="Arial" panose="020B0604020202020204" pitchFamily="34" charset="0"/>
                <a:cs typeface="Arial" panose="020B0604020202020204" pitchFamily="34" charset="0"/>
              </a:rPr>
              <a:t>Biztosítsa a mérések megfelelő tanári felügyeletét.</a:t>
            </a:r>
          </a:p>
          <a:p>
            <a:pPr lvl="0" indent="-3429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hu-HU" sz="1800" dirty="0">
                <a:latin typeface="Arial" panose="020B0604020202020204" pitchFamily="34" charset="0"/>
                <a:cs typeface="Arial" panose="020B0604020202020204" pitchFamily="34" charset="0"/>
              </a:rPr>
              <a:t>Szükség esetén a tanulói számára biztosítsa a pótlás lehetőségét.</a:t>
            </a:r>
          </a:p>
        </p:txBody>
      </p:sp>
      <p:sp>
        <p:nvSpPr>
          <p:cNvPr id="4" name="Cím 1">
            <a:extLst>
              <a:ext uri="{FF2B5EF4-FFF2-40B4-BE49-F238E27FC236}">
                <a16:creationId xmlns:a16="http://schemas.microsoft.com/office/drawing/2014/main" id="{2AAC7C16-455B-4F4B-97F1-07DE74797745}"/>
              </a:ext>
            </a:extLst>
          </p:cNvPr>
          <p:cNvSpPr txBox="1">
            <a:spLocks/>
          </p:cNvSpPr>
          <p:nvPr/>
        </p:nvSpPr>
        <p:spPr>
          <a:xfrm>
            <a:off x="838200" y="96901"/>
            <a:ext cx="10515600" cy="7986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2800" b="1" cap="all" dirty="0">
                <a:latin typeface="Arial" panose="020B0604020202020204" pitchFamily="34" charset="0"/>
              </a:rPr>
              <a:t>A mérési rendszer kiterjesztése 2022/2023.</a:t>
            </a:r>
            <a:endParaRPr lang="hu-H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068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194230"/>
            <a:ext cx="10515600" cy="600075"/>
          </a:xfrm>
        </p:spPr>
        <p:txBody>
          <a:bodyPr>
            <a:normAutofit/>
          </a:bodyPr>
          <a:lstStyle/>
          <a:p>
            <a:pPr algn="ctr"/>
            <a:r>
              <a:rPr lang="hu-HU" sz="2800" b="1" cap="all" dirty="0">
                <a:latin typeface="Arial" panose="020B0604020202020204" pitchFamily="34" charset="0"/>
                <a:cs typeface="Arial" panose="020B0604020202020204" pitchFamily="34" charset="0"/>
              </a:rPr>
              <a:t>A résztvevők létszámának alakulása</a:t>
            </a:r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2844800" y="5994400"/>
            <a:ext cx="668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Egyedi „mérési események” összege: 1 053 927 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DAA4B039-E951-4135-AD81-3DDB895BB7B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99752910"/>
              </p:ext>
            </p:extLst>
          </p:nvPr>
        </p:nvGraphicFramePr>
        <p:xfrm>
          <a:off x="559791" y="1150657"/>
          <a:ext cx="11072418" cy="4103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églalap 7">
            <a:extLst>
              <a:ext uri="{FF2B5EF4-FFF2-40B4-BE49-F238E27FC236}">
                <a16:creationId xmlns:a16="http://schemas.microsoft.com/office/drawing/2014/main" id="{80E83220-24DA-4489-A7A9-8D733F36E95A}"/>
              </a:ext>
            </a:extLst>
          </p:cNvPr>
          <p:cNvSpPr/>
          <p:nvPr/>
        </p:nvSpPr>
        <p:spPr>
          <a:xfrm>
            <a:off x="1128409" y="1284051"/>
            <a:ext cx="2645923" cy="3229583"/>
          </a:xfrm>
          <a:prstGeom prst="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églalap 8">
            <a:extLst>
              <a:ext uri="{FF2B5EF4-FFF2-40B4-BE49-F238E27FC236}">
                <a16:creationId xmlns:a16="http://schemas.microsoft.com/office/drawing/2014/main" id="{350FA4BF-9FC9-42FB-AC8C-D28BF725E34F}"/>
              </a:ext>
            </a:extLst>
          </p:cNvPr>
          <p:cNvSpPr/>
          <p:nvPr/>
        </p:nvSpPr>
        <p:spPr>
          <a:xfrm>
            <a:off x="3774333" y="1284051"/>
            <a:ext cx="2451370" cy="3229583"/>
          </a:xfrm>
          <a:prstGeom prst="rect">
            <a:avLst/>
          </a:prstGeom>
          <a:solidFill>
            <a:schemeClr val="accent6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CD99F66D-5ECD-40A6-9120-C4ADB170CC57}"/>
              </a:ext>
            </a:extLst>
          </p:cNvPr>
          <p:cNvSpPr/>
          <p:nvPr/>
        </p:nvSpPr>
        <p:spPr>
          <a:xfrm>
            <a:off x="6225703" y="1284051"/>
            <a:ext cx="3219854" cy="3229583"/>
          </a:xfrm>
          <a:prstGeom prst="rect">
            <a:avLst/>
          </a:prstGeom>
          <a:solidFill>
            <a:schemeClr val="accent2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églalap 10">
            <a:extLst>
              <a:ext uri="{FF2B5EF4-FFF2-40B4-BE49-F238E27FC236}">
                <a16:creationId xmlns:a16="http://schemas.microsoft.com/office/drawing/2014/main" id="{B236533F-40E3-4137-9CB4-738C56B97A07}"/>
              </a:ext>
            </a:extLst>
          </p:cNvPr>
          <p:cNvSpPr/>
          <p:nvPr/>
        </p:nvSpPr>
        <p:spPr>
          <a:xfrm>
            <a:off x="9445557" y="1284050"/>
            <a:ext cx="2042809" cy="3229583"/>
          </a:xfrm>
          <a:prstGeom prst="rect">
            <a:avLst/>
          </a:prstGeom>
          <a:solidFill>
            <a:schemeClr val="accent4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zövegdoboz 11">
            <a:extLst>
              <a:ext uri="{FF2B5EF4-FFF2-40B4-BE49-F238E27FC236}">
                <a16:creationId xmlns:a16="http://schemas.microsoft.com/office/drawing/2014/main" id="{90A82F1D-5214-4AD4-BA98-0B052C6176A6}"/>
              </a:ext>
            </a:extLst>
          </p:cNvPr>
          <p:cNvSpPr txBox="1"/>
          <p:nvPr/>
        </p:nvSpPr>
        <p:spPr>
          <a:xfrm>
            <a:off x="1958323" y="1280817"/>
            <a:ext cx="17729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11. és 7. évfolyam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zövegdoboz 12">
            <a:extLst>
              <a:ext uri="{FF2B5EF4-FFF2-40B4-BE49-F238E27FC236}">
                <a16:creationId xmlns:a16="http://schemas.microsoft.com/office/drawing/2014/main" id="{85221578-F082-41F5-9FF0-6C56F03AA240}"/>
              </a:ext>
            </a:extLst>
          </p:cNvPr>
          <p:cNvSpPr txBox="1"/>
          <p:nvPr/>
        </p:nvSpPr>
        <p:spPr>
          <a:xfrm>
            <a:off x="4555154" y="1286221"/>
            <a:ext cx="19260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9. és 8. évfolyam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zövegdoboz 13">
            <a:extLst>
              <a:ext uri="{FF2B5EF4-FFF2-40B4-BE49-F238E27FC236}">
                <a16:creationId xmlns:a16="http://schemas.microsoft.com/office/drawing/2014/main" id="{A8EE6DC0-D766-462A-91EA-98EA2CD99C71}"/>
              </a:ext>
            </a:extLst>
          </p:cNvPr>
          <p:cNvSpPr txBox="1"/>
          <p:nvPr/>
        </p:nvSpPr>
        <p:spPr>
          <a:xfrm>
            <a:off x="7711424" y="1280817"/>
            <a:ext cx="19260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10. és 6. évfolyam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Szövegdoboz 14">
            <a:extLst>
              <a:ext uri="{FF2B5EF4-FFF2-40B4-BE49-F238E27FC236}">
                <a16:creationId xmlns:a16="http://schemas.microsoft.com/office/drawing/2014/main" id="{7D53FA12-E7DC-4F47-A6C3-1441A031FC0A}"/>
              </a:ext>
            </a:extLst>
          </p:cNvPr>
          <p:cNvSpPr txBox="1"/>
          <p:nvPr/>
        </p:nvSpPr>
        <p:spPr>
          <a:xfrm>
            <a:off x="10061238" y="1290544"/>
            <a:ext cx="14392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4. és 5. évfolyam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4382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>
            <a:extLst>
              <a:ext uri="{FF2B5EF4-FFF2-40B4-BE49-F238E27FC236}">
                <a16:creationId xmlns:a16="http://schemas.microsoft.com/office/drawing/2014/main" id="{C186CDE3-932E-4003-B32D-BDEBBD9E1FDA}"/>
              </a:ext>
            </a:extLst>
          </p:cNvPr>
          <p:cNvSpPr txBox="1"/>
          <p:nvPr/>
        </p:nvSpPr>
        <p:spPr>
          <a:xfrm>
            <a:off x="375463" y="270269"/>
            <a:ext cx="11441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hu-HU" sz="2800" b="1" cap="all" dirty="0">
                <a:latin typeface="Arial" panose="020B0604020202020204" pitchFamily="34" charset="0"/>
                <a:cs typeface="Arial" panose="020B0604020202020204" pitchFamily="34" charset="0"/>
              </a:rPr>
              <a:t>Eredmények visszajelzése</a:t>
            </a:r>
            <a:endParaRPr kumimoji="0" lang="hu-HU" sz="2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334D6244-CBAB-4240-9568-056DD38BEC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8741" y="1044836"/>
            <a:ext cx="7839570" cy="5019675"/>
          </a:xfrm>
          <a:prstGeom prst="rect">
            <a:avLst/>
          </a:prstGeom>
        </p:spPr>
      </p:pic>
      <p:sp>
        <p:nvSpPr>
          <p:cNvPr id="5" name="Szövegdoboz 4">
            <a:extLst>
              <a:ext uri="{FF2B5EF4-FFF2-40B4-BE49-F238E27FC236}">
                <a16:creationId xmlns:a16="http://schemas.microsoft.com/office/drawing/2014/main" id="{0CCEB84B-3EC8-43F4-BCE8-28C811CCCE81}"/>
              </a:ext>
            </a:extLst>
          </p:cNvPr>
          <p:cNvSpPr txBox="1"/>
          <p:nvPr/>
        </p:nvSpPr>
        <p:spPr>
          <a:xfrm>
            <a:off x="8924925" y="6191250"/>
            <a:ext cx="2364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https://okm.kir.hu/fit2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2997101F-5853-470E-9863-237B1E29C01A}"/>
              </a:ext>
            </a:extLst>
          </p:cNvPr>
          <p:cNvSpPr txBox="1"/>
          <p:nvPr/>
        </p:nvSpPr>
        <p:spPr>
          <a:xfrm>
            <a:off x="327901" y="1011849"/>
            <a:ext cx="352192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u="sng" dirty="0">
                <a:latin typeface="Arial" panose="020B0604020202020204" pitchFamily="34" charset="0"/>
                <a:cs typeface="Arial" panose="020B0604020202020204" pitchFamily="34" charset="0"/>
              </a:rPr>
              <a:t>OKM 2022 Jelentései </a:t>
            </a:r>
          </a:p>
          <a:p>
            <a:pPr algn="ctr"/>
            <a:r>
              <a:rPr lang="hu-HU" i="1" dirty="0">
                <a:latin typeface="Arial" panose="020B0604020202020204" pitchFamily="34" charset="0"/>
                <a:cs typeface="Arial" panose="020B0604020202020204" pitchFamily="34" charset="0"/>
              </a:rPr>
              <a:t>6., 8. és 10 évfolyamon</a:t>
            </a:r>
          </a:p>
          <a:p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258 987 tanuló jelentés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26 923 db feladatellátási hely jelentés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D47DF80C-99AA-43FC-9CFD-5B2786FEA5B2}"/>
              </a:ext>
            </a:extLst>
          </p:cNvPr>
          <p:cNvSpPr txBox="1"/>
          <p:nvPr/>
        </p:nvSpPr>
        <p:spPr>
          <a:xfrm>
            <a:off x="375463" y="3110922"/>
            <a:ext cx="352192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u="sng" dirty="0">
                <a:latin typeface="Arial" panose="020B0604020202020204" pitchFamily="34" charset="0"/>
                <a:cs typeface="Arial" panose="020B0604020202020204" pitchFamily="34" charset="0"/>
              </a:rPr>
              <a:t>OKM 2023 tervezett Jelentései </a:t>
            </a:r>
          </a:p>
          <a:p>
            <a:pPr algn="ctr"/>
            <a:r>
              <a:rPr lang="hu-HU" i="1" dirty="0">
                <a:latin typeface="Arial" panose="020B0604020202020204" pitchFamily="34" charset="0"/>
                <a:cs typeface="Arial" panose="020B0604020202020204" pitchFamily="34" charset="0"/>
              </a:rPr>
              <a:t>4-11. évfolyamon</a:t>
            </a:r>
          </a:p>
          <a:p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Várhatóan kb. 600 000 tanuló jelentés és 70 000 feladatellátási helyi jelentés készül majd</a:t>
            </a:r>
          </a:p>
        </p:txBody>
      </p:sp>
      <p:sp>
        <p:nvSpPr>
          <p:cNvPr id="4" name="Téglalap 3">
            <a:extLst>
              <a:ext uri="{FF2B5EF4-FFF2-40B4-BE49-F238E27FC236}">
                <a16:creationId xmlns:a16="http://schemas.microsoft.com/office/drawing/2014/main" id="{B1BAAEC6-D37A-45D7-B450-88D0294E0875}"/>
              </a:ext>
            </a:extLst>
          </p:cNvPr>
          <p:cNvSpPr/>
          <p:nvPr/>
        </p:nvSpPr>
        <p:spPr>
          <a:xfrm>
            <a:off x="327901" y="2649257"/>
            <a:ext cx="368750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22 557 db intézményi jelentés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3 494 db feladatellátási helyi összefoglaló jelentés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3 003 db intézményi összefoglaló jelentés</a:t>
            </a:r>
          </a:p>
        </p:txBody>
      </p:sp>
    </p:spTree>
    <p:extLst>
      <p:ext uri="{BB962C8B-B14F-4D97-AF65-F5344CB8AC3E}">
        <p14:creationId xmlns:p14="http://schemas.microsoft.com/office/powerpoint/2010/main" val="2722725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zövegdoboz 13">
            <a:extLst>
              <a:ext uri="{FF2B5EF4-FFF2-40B4-BE49-F238E27FC236}">
                <a16:creationId xmlns:a16="http://schemas.microsoft.com/office/drawing/2014/main" id="{32941CBB-1B13-4B67-ABD1-D5EE2CE120D8}"/>
              </a:ext>
            </a:extLst>
          </p:cNvPr>
          <p:cNvSpPr txBox="1"/>
          <p:nvPr/>
        </p:nvSpPr>
        <p:spPr>
          <a:xfrm>
            <a:off x="1087958" y="1370796"/>
            <a:ext cx="443379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cap="all" dirty="0">
                <a:latin typeface="Arial" panose="020B0604020202020204" pitchFamily="34" charset="0"/>
              </a:rPr>
              <a:t>Végleges Eredmények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400" dirty="0">
                <a:latin typeface="Arial" panose="020B0604020202020204" pitchFamily="34" charset="0"/>
              </a:rPr>
              <a:t>A mérés statisztikai értékelését követően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400" dirty="0">
                <a:latin typeface="Arial" panose="020B0604020202020204" pitchFamily="34" charset="0"/>
              </a:rPr>
              <a:t>Az összes feladat kiértékelésével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400" dirty="0">
                <a:latin typeface="Arial" panose="020B0604020202020204" pitchFamily="34" charset="0"/>
              </a:rPr>
              <a:t>Figyelembe véve az intézmények jelzéseit</a:t>
            </a:r>
          </a:p>
          <a:p>
            <a:endParaRPr lang="hu-HU" sz="2800" dirty="0">
              <a:latin typeface="Arial" panose="020B0604020202020204" pitchFamily="34" charset="0"/>
            </a:endParaRPr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17F16F73-9CCA-498A-BFA6-55AF93905E66}"/>
              </a:ext>
            </a:extLst>
          </p:cNvPr>
          <p:cNvSpPr txBox="1"/>
          <p:nvPr/>
        </p:nvSpPr>
        <p:spPr>
          <a:xfrm>
            <a:off x="1061288" y="1370796"/>
            <a:ext cx="443379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cap="all" dirty="0" err="1">
                <a:latin typeface="Arial" panose="020B0604020202020204" pitchFamily="34" charset="0"/>
              </a:rPr>
              <a:t>Gyorsvissszajelző</a:t>
            </a:r>
            <a:endParaRPr lang="hu-HU" sz="2400" b="1" cap="all" dirty="0">
              <a:latin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400" dirty="0">
                <a:latin typeface="Arial" panose="020B0604020202020204" pitchFamily="34" charset="0"/>
              </a:rPr>
              <a:t>Mérési időszakot követően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400" dirty="0">
                <a:latin typeface="Arial" panose="020B0604020202020204" pitchFamily="34" charset="0"/>
              </a:rPr>
              <a:t>Jól közelítő eredmény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400" dirty="0">
                <a:latin typeface="Arial" panose="020B0604020202020204" pitchFamily="34" charset="0"/>
              </a:rPr>
              <a:t>6-11. évfolyamon már elérhető a 2022/2023 tanév méréseinek az eredménye (~ 440 000* diák részére)</a:t>
            </a:r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0B8005C6-8F5B-4D51-B6C5-58291307BA4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702742" y="941070"/>
            <a:ext cx="4562475" cy="5984875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  <p:pic>
        <p:nvPicPr>
          <p:cNvPr id="3" name="Kép 2">
            <a:extLst>
              <a:ext uri="{FF2B5EF4-FFF2-40B4-BE49-F238E27FC236}">
                <a16:creationId xmlns:a16="http://schemas.microsoft.com/office/drawing/2014/main" id="{01E086A6-9D5F-4967-B680-864968D40A8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0740" y="941070"/>
            <a:ext cx="6082030" cy="2487930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id="{5C7AB601-BFBE-479F-8398-72C9085D9F1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8520" y="3361055"/>
            <a:ext cx="6082030" cy="3496945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02719C3B-EE98-4D9E-9031-A1EABADB6EE9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8520" y="3351530"/>
            <a:ext cx="6090920" cy="3496945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7D8431DC-F723-4642-B3D8-07575806703F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9630" y="3361055"/>
            <a:ext cx="6090920" cy="3487420"/>
          </a:xfrm>
          <a:prstGeom prst="rect">
            <a:avLst/>
          </a:prstGeom>
          <a:ln w="12700">
            <a:solidFill>
              <a:srgbClr val="0070C0"/>
            </a:solidFill>
          </a:ln>
        </p:spPr>
      </p:pic>
      <p:sp>
        <p:nvSpPr>
          <p:cNvPr id="7" name="Szövegdoboz 6">
            <a:extLst>
              <a:ext uri="{FF2B5EF4-FFF2-40B4-BE49-F238E27FC236}">
                <a16:creationId xmlns:a16="http://schemas.microsoft.com/office/drawing/2014/main" id="{14F2C2F0-98E3-4033-89F8-EBC4855907B3}"/>
              </a:ext>
            </a:extLst>
          </p:cNvPr>
          <p:cNvSpPr txBox="1"/>
          <p:nvPr/>
        </p:nvSpPr>
        <p:spPr>
          <a:xfrm>
            <a:off x="375463" y="349905"/>
            <a:ext cx="1144107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defRPr/>
            </a:pPr>
            <a:r>
              <a:rPr lang="hu-HU" sz="2800" b="1" cap="all" dirty="0">
                <a:latin typeface="Arial" panose="020B0604020202020204" pitchFamily="34" charset="0"/>
              </a:rPr>
              <a:t>Tanulói Eredmények</a:t>
            </a:r>
            <a:endParaRPr kumimoji="0" lang="hu-HU" sz="2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0315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1" grpId="0"/>
      <p:bldP spid="11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83630BC-A021-4C83-BA6F-F2BBF9432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73601"/>
            <a:ext cx="8229240" cy="544935"/>
          </a:xfrm>
        </p:spPr>
        <p:txBody>
          <a:bodyPr/>
          <a:lstStyle/>
          <a:p>
            <a:pPr algn="ctr"/>
            <a:r>
              <a:rPr lang="hu-HU" sz="2800" dirty="0"/>
              <a:t>A pedagógus TÉR államigazgatási céljai</a:t>
            </a:r>
          </a:p>
        </p:txBody>
      </p:sp>
      <p:pic>
        <p:nvPicPr>
          <p:cNvPr id="7" name="Ábra 6">
            <a:extLst>
              <a:ext uri="{FF2B5EF4-FFF2-40B4-BE49-F238E27FC236}">
                <a16:creationId xmlns:a16="http://schemas.microsoft.com/office/drawing/2014/main" id="{F99D919A-C9E5-34B4-3A5E-B0E941C553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43075" y="1149517"/>
            <a:ext cx="8705850" cy="398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609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1. egyéni sém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H_ppt_sablon_16x9_magyar.potx" id="{7F26027A-569F-4A1D-8A8A-874C5464B9E5}" vid="{B68E391E-B26A-4245-85BD-1BEA83446F1C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63A31BCF02CD1147A797C06A0EC047C6" ma:contentTypeVersion="2" ma:contentTypeDescription="Új dokumentum létrehozása." ma:contentTypeScope="" ma:versionID="35c3b02466a13777cc8df04c2175910b">
  <xsd:schema xmlns:xsd="http://www.w3.org/2001/XMLSchema" xmlns:xs="http://www.w3.org/2001/XMLSchema" xmlns:p="http://schemas.microsoft.com/office/2006/metadata/properties" xmlns:ns2="8a866707-41e7-4207-aa93-2b9142105529" targetNamespace="http://schemas.microsoft.com/office/2006/metadata/properties" ma:root="true" ma:fieldsID="02f78947ce9ee1c1cbf2b32bce8f4b2d" ns2:_="">
    <xsd:import namespace="8a866707-41e7-4207-aa93-2b9142105529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866707-41e7-4207-aa93-2b9142105529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kumentumazonosító értéke" ma:description="Az elemhez rendelt dokumentumazonosító értéke." ma:internalName="_dlc_DocId" ma:readOnly="true">
      <xsd:simpleType>
        <xsd:restriction base="dms:Text"/>
      </xsd:simpleType>
    </xsd:element>
    <xsd:element name="_dlc_DocIdUrl" ma:index="9" nillable="true" ma:displayName="Dokumentumazonosító" ma:description="Állandó hivatkozás a dokumentumra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1" nillable="true" ma:displayName="Résztvevők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8a866707-41e7-4207-aa93-2b9142105529">
      <UserInfo>
        <DisplayName>Rádi Orsolya Márta</DisplayName>
        <AccountId>4312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/>
</file>

<file path=customXml/itemProps1.xml><?xml version="1.0" encoding="utf-8"?>
<ds:datastoreItem xmlns:ds="http://schemas.openxmlformats.org/officeDocument/2006/customXml" ds:itemID="{957291D4-BFFD-4EC2-B13D-69D37626555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a866707-41e7-4207-aa93-2b914210552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3F95F9D-B449-4028-9A5A-7DFB7FEE147D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8a866707-41e7-4207-aa93-2b9142105529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F7B106C3-97AC-4A4F-AC75-538234CB90F1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69762309-6098-4DBC-BE21-CC25CB503BB1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3716</TotalTime>
  <Words>809</Words>
  <Application>Microsoft Office PowerPoint</Application>
  <PresentationFormat>Szélesvásznú</PresentationFormat>
  <Paragraphs>100</Paragraphs>
  <Slides>12</Slides>
  <Notes>3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12</vt:i4>
      </vt:variant>
    </vt:vector>
  </HeadingPairs>
  <TitlesOfParts>
    <vt:vector size="17" baseType="lpstr">
      <vt:lpstr>Arial</vt:lpstr>
      <vt:lpstr>Calibri</vt:lpstr>
      <vt:lpstr>Segoe UI</vt:lpstr>
      <vt:lpstr>Verdana</vt:lpstr>
      <vt:lpstr>Office-téma</vt:lpstr>
      <vt:lpstr>Az országos mérési rendszer 2023-ban  digitalizáció, új mérési évfolyamok és területek  és a pedagógusok minősítési folyamata  Oktatási Hivatal</vt:lpstr>
      <vt:lpstr>PowerPoint-bemutató</vt:lpstr>
      <vt:lpstr>Hogyan mérünk digitálisan?- A mérőszoftver</vt:lpstr>
      <vt:lpstr>PowerPoint-bemutató</vt:lpstr>
      <vt:lpstr>PowerPoint-bemutató</vt:lpstr>
      <vt:lpstr>A résztvevők létszámának alakulása</vt:lpstr>
      <vt:lpstr>PowerPoint-bemutató</vt:lpstr>
      <vt:lpstr>PowerPoint-bemutató</vt:lpstr>
      <vt:lpstr>A pedagógus TÉR államigazgatási céljai</vt:lpstr>
      <vt:lpstr>Az értékelés legyen konkrét, közérthető,  könnyen pontozható</vt:lpstr>
      <vt:lpstr>PowerPoint-bemutató</vt:lpstr>
      <vt:lpstr>PowerPoint-bemutató</vt:lpstr>
    </vt:vector>
  </TitlesOfParts>
  <Company>Oktatási Hivatal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Országos kompetenciamérés Idegen nyelvi mérés  Célnyelvi mérés 2022</dc:title>
  <dc:creator>Szepesi Ildikó</dc:creator>
  <cp:lastModifiedBy>Jogász Nemzeti Pedagógus Kar</cp:lastModifiedBy>
  <cp:revision>231</cp:revision>
  <dcterms:created xsi:type="dcterms:W3CDTF">2021-03-22T13:24:56Z</dcterms:created>
  <dcterms:modified xsi:type="dcterms:W3CDTF">2023-09-26T12:05:50Z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0x01010063A31BCF02CD1147A797C06A0EC047C6</vt:lpwstr>
  </property>
</Properties>
</file>