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handoutMasterIdLst>
    <p:handoutMasterId r:id="rId41"/>
  </p:handoutMasterIdLst>
  <p:sldIdLst>
    <p:sldId id="257" r:id="rId2"/>
    <p:sldId id="305" r:id="rId3"/>
    <p:sldId id="271" r:id="rId4"/>
    <p:sldId id="278" r:id="rId5"/>
    <p:sldId id="276" r:id="rId6"/>
    <p:sldId id="277" r:id="rId7"/>
    <p:sldId id="279" r:id="rId8"/>
    <p:sldId id="280" r:id="rId9"/>
    <p:sldId id="281" r:id="rId10"/>
    <p:sldId id="283" r:id="rId11"/>
    <p:sldId id="285" r:id="rId12"/>
    <p:sldId id="284" r:id="rId13"/>
    <p:sldId id="286" r:id="rId14"/>
    <p:sldId id="287" r:id="rId15"/>
    <p:sldId id="288" r:id="rId16"/>
    <p:sldId id="290" r:id="rId17"/>
    <p:sldId id="289" r:id="rId18"/>
    <p:sldId id="291" r:id="rId19"/>
    <p:sldId id="292" r:id="rId20"/>
    <p:sldId id="293" r:id="rId21"/>
    <p:sldId id="272" r:id="rId22"/>
    <p:sldId id="275" r:id="rId23"/>
    <p:sldId id="258" r:id="rId24"/>
    <p:sldId id="274" r:id="rId25"/>
    <p:sldId id="273" r:id="rId26"/>
    <p:sldId id="294" r:id="rId27"/>
    <p:sldId id="259" r:id="rId28"/>
    <p:sldId id="295" r:id="rId29"/>
    <p:sldId id="296" r:id="rId30"/>
    <p:sldId id="297" r:id="rId31"/>
    <p:sldId id="298" r:id="rId32"/>
    <p:sldId id="299" r:id="rId33"/>
    <p:sldId id="300" r:id="rId34"/>
    <p:sldId id="301" r:id="rId35"/>
    <p:sldId id="302" r:id="rId36"/>
    <p:sldId id="303" r:id="rId37"/>
    <p:sldId id="262" r:id="rId38"/>
    <p:sldId id="304" r:id="rId39"/>
  </p:sldIdLst>
  <p:sldSz cx="12192000" cy="6858000"/>
  <p:notesSz cx="6858000" cy="9144000"/>
  <p:defaultTextStyle>
    <a:defPPr rtl="0">
      <a:defRPr lang="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911" autoAdjust="0"/>
  </p:normalViewPr>
  <p:slideViewPr>
    <p:cSldViewPr snapToGrid="0">
      <p:cViewPr varScale="1">
        <p:scale>
          <a:sx n="64" d="100"/>
          <a:sy n="64" d="100"/>
        </p:scale>
        <p:origin x="712" y="48"/>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1" d="100"/>
          <a:sy n="71" d="100"/>
        </p:scale>
        <p:origin x="417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43BFD-045E-453A-808C-76599270D4D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u-HU"/>
        </a:p>
      </dgm:t>
    </dgm:pt>
    <dgm:pt modelId="{E8E3B7DA-FFD0-4BBE-8FB2-1ABE89BF0A20}">
      <dgm:prSet phldrT="[Szöveg]" custT="1"/>
      <dgm:spPr>
        <a:noFill/>
        <a:ln w="25400">
          <a:solidFill>
            <a:schemeClr val="tx1"/>
          </a:solidFill>
        </a:ln>
      </dgm:spPr>
      <dgm:t>
        <a:bodyPr/>
        <a:lstStyle/>
        <a:p>
          <a:r>
            <a:rPr lang="hu-HU" sz="1600" dirty="0">
              <a:solidFill>
                <a:sysClr val="windowText" lastClr="000000"/>
              </a:solidFill>
              <a:latin typeface="Times New Roman" panose="02020603050405020304" pitchFamily="18" charset="0"/>
              <a:cs typeface="Times New Roman" panose="02020603050405020304" pitchFamily="18" charset="0"/>
            </a:rPr>
            <a:t>Olvassa el a szöveget! Próbálja meg értelmezni, miről szól. </a:t>
          </a:r>
        </a:p>
      </dgm:t>
    </dgm:pt>
    <dgm:pt modelId="{7201D65E-FC7C-491D-9D6D-E5AC6939E06E}" type="parTrans" cxnId="{528EFDEA-E8A2-4D74-A53A-6CE1D89F788A}">
      <dgm:prSet/>
      <dgm:spPr/>
      <dgm:t>
        <a:bodyPr/>
        <a:lstStyle/>
        <a:p>
          <a:endParaRPr lang="hu-HU" sz="1100">
            <a:latin typeface="Times New Roman" panose="02020603050405020304" pitchFamily="18" charset="0"/>
            <a:cs typeface="Times New Roman" panose="02020603050405020304" pitchFamily="18" charset="0"/>
          </a:endParaRPr>
        </a:p>
      </dgm:t>
    </dgm:pt>
    <dgm:pt modelId="{C4D035E8-9E27-45A2-9576-E6FF904F28C0}" type="sibTrans" cxnId="{528EFDEA-E8A2-4D74-A53A-6CE1D89F788A}">
      <dgm:prSet/>
      <dgm:spPr/>
      <dgm:t>
        <a:bodyPr/>
        <a:lstStyle/>
        <a:p>
          <a:endParaRPr lang="hu-HU" sz="1100">
            <a:latin typeface="Times New Roman" panose="02020603050405020304" pitchFamily="18" charset="0"/>
            <a:cs typeface="Times New Roman" panose="02020603050405020304" pitchFamily="18" charset="0"/>
          </a:endParaRPr>
        </a:p>
      </dgm:t>
    </dgm:pt>
    <dgm:pt modelId="{92768C5C-5B9D-417F-9B9D-BDB8B640B101}" type="asst">
      <dgm:prSet phldrT="[Szöveg]" custT="1"/>
      <dgm:spPr>
        <a:solidFill>
          <a:schemeClr val="bg1"/>
        </a:solidFill>
        <a:ln w="22225"/>
      </dgm:spPr>
      <dgm:t>
        <a:bodyPr/>
        <a:lstStyle/>
        <a:p>
          <a:pPr algn="ctr"/>
          <a:r>
            <a:rPr lang="hu-HU" sz="1600" baseline="0" dirty="0">
              <a:solidFill>
                <a:sysClr val="windowText" lastClr="000000"/>
              </a:solidFill>
              <a:latin typeface="Times New Roman" panose="02020603050405020304" pitchFamily="18" charset="0"/>
              <a:cs typeface="Times New Roman" panose="02020603050405020304" pitchFamily="18" charset="0"/>
            </a:rPr>
            <a:t>Fussa át a feladatokat! Kezdje el a megoldásukat azzal, amelyiket azonnal meg tudja oldani!</a:t>
          </a:r>
        </a:p>
      </dgm:t>
    </dgm:pt>
    <dgm:pt modelId="{1C06621C-9507-4B24-8EED-90B534D4D745}" type="parTrans" cxnId="{9859C96D-2E6B-48BF-9CA3-4E7AF630785F}">
      <dgm:prSet/>
      <dgm:spPr/>
      <dgm:t>
        <a:bodyPr/>
        <a:lstStyle/>
        <a:p>
          <a:endParaRPr lang="hu-HU" sz="1100">
            <a:latin typeface="Times New Roman" panose="02020603050405020304" pitchFamily="18" charset="0"/>
            <a:cs typeface="Times New Roman" panose="02020603050405020304" pitchFamily="18" charset="0"/>
          </a:endParaRPr>
        </a:p>
      </dgm:t>
    </dgm:pt>
    <dgm:pt modelId="{5EA5D75B-C26E-476D-B51B-AF4E999F233C}" type="sibTrans" cxnId="{9859C96D-2E6B-48BF-9CA3-4E7AF630785F}">
      <dgm:prSet/>
      <dgm:spPr/>
      <dgm:t>
        <a:bodyPr/>
        <a:lstStyle/>
        <a:p>
          <a:endParaRPr lang="hu-HU" sz="1100">
            <a:latin typeface="Times New Roman" panose="02020603050405020304" pitchFamily="18" charset="0"/>
            <a:cs typeface="Times New Roman" panose="02020603050405020304" pitchFamily="18" charset="0"/>
          </a:endParaRPr>
        </a:p>
      </dgm:t>
    </dgm:pt>
    <dgm:pt modelId="{510331C5-715C-441C-B5FB-F7A47567FF6C}">
      <dgm:prSet phldrT="[Szöveg]" custT="1"/>
      <dgm:spPr>
        <a:solidFill>
          <a:schemeClr val="bg1"/>
        </a:solidFill>
        <a:ln w="22225"/>
      </dgm:spPr>
      <dgm:t>
        <a:bodyPr/>
        <a:lstStyle/>
        <a:p>
          <a:pPr algn="l"/>
          <a:r>
            <a:rPr lang="hu-HU" sz="1600" dirty="0">
              <a:solidFill>
                <a:sysClr val="windowText" lastClr="000000"/>
              </a:solidFill>
              <a:latin typeface="Times New Roman" panose="02020603050405020304" pitchFamily="18" charset="0"/>
              <a:cs typeface="Times New Roman" panose="02020603050405020304" pitchFamily="18" charset="0"/>
            </a:rPr>
            <a:t>A feladat mellett zárójelben találja azoknak a szövegbeli bekezdéseknek a számát, amelyekben a választ megtalálja</a:t>
          </a:r>
          <a:r>
            <a:rPr lang="hu-HU" sz="1100" dirty="0">
              <a:solidFill>
                <a:sysClr val="windowText" lastClr="000000"/>
              </a:solidFill>
              <a:latin typeface="Times New Roman" panose="02020603050405020304" pitchFamily="18" charset="0"/>
              <a:cs typeface="Times New Roman" panose="02020603050405020304" pitchFamily="18" charset="0"/>
            </a:rPr>
            <a:t>.</a:t>
          </a:r>
        </a:p>
      </dgm:t>
    </dgm:pt>
    <dgm:pt modelId="{C8424F24-A589-479E-98EE-8E86693D2D5C}" type="parTrans" cxnId="{F8742E7B-E0EC-40EF-AA59-CF95A46A4ED3}">
      <dgm:prSet/>
      <dgm:spPr/>
      <dgm:t>
        <a:bodyPr/>
        <a:lstStyle/>
        <a:p>
          <a:endParaRPr lang="hu-HU" sz="1100">
            <a:latin typeface="Times New Roman" panose="02020603050405020304" pitchFamily="18" charset="0"/>
            <a:cs typeface="Times New Roman" panose="02020603050405020304" pitchFamily="18" charset="0"/>
          </a:endParaRPr>
        </a:p>
      </dgm:t>
    </dgm:pt>
    <dgm:pt modelId="{A00A488F-0C40-450D-A06B-3E4171B22C37}" type="sibTrans" cxnId="{F8742E7B-E0EC-40EF-AA59-CF95A46A4ED3}">
      <dgm:prSet/>
      <dgm:spPr/>
      <dgm:t>
        <a:bodyPr/>
        <a:lstStyle/>
        <a:p>
          <a:endParaRPr lang="hu-HU" sz="1100">
            <a:latin typeface="Times New Roman" panose="02020603050405020304" pitchFamily="18" charset="0"/>
            <a:cs typeface="Times New Roman" panose="02020603050405020304" pitchFamily="18" charset="0"/>
          </a:endParaRPr>
        </a:p>
      </dgm:t>
    </dgm:pt>
    <dgm:pt modelId="{9981A0DF-126C-421A-9C83-26D16F71FECB}">
      <dgm:prSet phldrT="[Szöveg]" custT="1"/>
      <dgm:spPr>
        <a:solidFill>
          <a:schemeClr val="bg1"/>
        </a:solidFill>
        <a:ln w="22225"/>
      </dgm:spPr>
      <dgm:t>
        <a:bodyPr/>
        <a:lstStyle/>
        <a:p>
          <a:pPr algn="l"/>
          <a:r>
            <a:rPr lang="hu-HU" sz="1600" baseline="0" dirty="0">
              <a:solidFill>
                <a:sysClr val="windowText" lastClr="000000"/>
              </a:solidFill>
              <a:latin typeface="Times New Roman" panose="02020603050405020304" pitchFamily="18" charset="0"/>
              <a:cs typeface="Times New Roman" panose="02020603050405020304" pitchFamily="18" charset="0"/>
            </a:rPr>
            <a:t>Válaszait pontosan, a feladatnak megfelelően igyekezzen megoldani!</a:t>
          </a:r>
        </a:p>
      </dgm:t>
    </dgm:pt>
    <dgm:pt modelId="{B9E71269-E179-4088-A332-DFEE4D46280F}" type="parTrans" cxnId="{4A3D227B-B4B6-43A7-BD98-EE133E77F0D7}">
      <dgm:prSet/>
      <dgm:spPr/>
      <dgm:t>
        <a:bodyPr/>
        <a:lstStyle/>
        <a:p>
          <a:endParaRPr lang="hu-HU" sz="1100">
            <a:latin typeface="Times New Roman" panose="02020603050405020304" pitchFamily="18" charset="0"/>
            <a:cs typeface="Times New Roman" panose="02020603050405020304" pitchFamily="18" charset="0"/>
          </a:endParaRPr>
        </a:p>
      </dgm:t>
    </dgm:pt>
    <dgm:pt modelId="{9B0DC094-7AAB-4192-AA5F-62737E974F8C}" type="sibTrans" cxnId="{4A3D227B-B4B6-43A7-BD98-EE133E77F0D7}">
      <dgm:prSet/>
      <dgm:spPr/>
      <dgm:t>
        <a:bodyPr/>
        <a:lstStyle/>
        <a:p>
          <a:endParaRPr lang="hu-HU" sz="1100">
            <a:latin typeface="Times New Roman" panose="02020603050405020304" pitchFamily="18" charset="0"/>
            <a:cs typeface="Times New Roman" panose="02020603050405020304" pitchFamily="18" charset="0"/>
          </a:endParaRPr>
        </a:p>
      </dgm:t>
    </dgm:pt>
    <dgm:pt modelId="{E3757F03-73F4-4C3C-80A0-027111061E48}">
      <dgm:prSet phldrT="[Szöveg]" custT="1"/>
      <dgm:spPr>
        <a:noFill/>
        <a:ln w="22225"/>
      </dgm:spPr>
      <dgm:t>
        <a:bodyPr/>
        <a:lstStyle/>
        <a:p>
          <a:r>
            <a:rPr lang="hu-HU" sz="1600" dirty="0">
              <a:solidFill>
                <a:sysClr val="windowText" lastClr="000000"/>
              </a:solidFill>
              <a:latin typeface="Times New Roman" panose="02020603050405020304" pitchFamily="18" charset="0"/>
              <a:cs typeface="Times New Roman" panose="02020603050405020304" pitchFamily="18" charset="0"/>
            </a:rPr>
            <a:t>Ügyeljen a helyesírásra is! Ha valamelyik szóalak írásában nagyon bizonytalan, használja a teremben levő helyesírási szótárt!</a:t>
          </a:r>
        </a:p>
      </dgm:t>
    </dgm:pt>
    <dgm:pt modelId="{9C821DA4-A00C-4965-BC1A-8DB5D896B005}" type="parTrans" cxnId="{4EB238EB-FD53-4786-B89E-A5ACF9854FCB}">
      <dgm:prSet/>
      <dgm:spPr/>
      <dgm:t>
        <a:bodyPr/>
        <a:lstStyle/>
        <a:p>
          <a:endParaRPr lang="hu-HU" sz="1100">
            <a:latin typeface="Times New Roman" panose="02020603050405020304" pitchFamily="18" charset="0"/>
            <a:cs typeface="Times New Roman" panose="02020603050405020304" pitchFamily="18" charset="0"/>
          </a:endParaRPr>
        </a:p>
      </dgm:t>
    </dgm:pt>
    <dgm:pt modelId="{B2A3A6F3-A5BA-463E-ACC1-95F7740D89EB}" type="sibTrans" cxnId="{4EB238EB-FD53-4786-B89E-A5ACF9854FCB}">
      <dgm:prSet/>
      <dgm:spPr/>
      <dgm:t>
        <a:bodyPr/>
        <a:lstStyle/>
        <a:p>
          <a:endParaRPr lang="hu-HU" sz="1100">
            <a:latin typeface="Times New Roman" panose="02020603050405020304" pitchFamily="18" charset="0"/>
            <a:cs typeface="Times New Roman" panose="02020603050405020304" pitchFamily="18" charset="0"/>
          </a:endParaRPr>
        </a:p>
      </dgm:t>
    </dgm:pt>
    <dgm:pt modelId="{FA25EBE3-76F9-4E49-8FC0-2816F6C81358}" type="asst">
      <dgm:prSet phldrT="[Szöveg]" custT="1"/>
      <dgm:spPr>
        <a:solidFill>
          <a:schemeClr val="bg1"/>
        </a:solidFill>
        <a:ln w="22225"/>
      </dgm:spPr>
      <dgm:t>
        <a:bodyPr/>
        <a:lstStyle/>
        <a:p>
          <a:r>
            <a:rPr lang="hu-HU" sz="1600" baseline="0" dirty="0">
              <a:solidFill>
                <a:sysClr val="windowText" lastClr="000000"/>
              </a:solidFill>
              <a:latin typeface="Times New Roman" panose="02020603050405020304" pitchFamily="18" charset="0"/>
              <a:cs typeface="Times New Roman" panose="02020603050405020304" pitchFamily="18" charset="0"/>
            </a:rPr>
            <a:t>Folytassa</a:t>
          </a:r>
          <a:r>
            <a:rPr lang="hu-HU" sz="1600" dirty="0">
              <a:solidFill>
                <a:sysClr val="windowText" lastClr="000000"/>
              </a:solidFill>
              <a:latin typeface="Times New Roman" panose="02020603050405020304" pitchFamily="18" charset="0"/>
              <a:cs typeface="Times New Roman" panose="02020603050405020304" pitchFamily="18" charset="0"/>
            </a:rPr>
            <a:t> a feladatok megoldását! </a:t>
          </a:r>
        </a:p>
        <a:p>
          <a:r>
            <a:rPr lang="hu-HU" sz="1600" dirty="0">
              <a:solidFill>
                <a:sysClr val="windowText" lastClr="000000"/>
              </a:solidFill>
              <a:latin typeface="Times New Roman" panose="02020603050405020304" pitchFamily="18" charset="0"/>
              <a:cs typeface="Times New Roman" panose="02020603050405020304" pitchFamily="18" charset="0"/>
            </a:rPr>
            <a:t>Segít, ha időt szán a feladat értelmezésére!</a:t>
          </a:r>
          <a:endParaRPr lang="hu-HU" sz="1600" baseline="0" dirty="0">
            <a:solidFill>
              <a:sysClr val="windowText" lastClr="000000"/>
            </a:solidFill>
            <a:latin typeface="Times New Roman" panose="02020603050405020304" pitchFamily="18" charset="0"/>
            <a:cs typeface="Times New Roman" panose="02020603050405020304" pitchFamily="18" charset="0"/>
          </a:endParaRPr>
        </a:p>
      </dgm:t>
    </dgm:pt>
    <dgm:pt modelId="{1D98F8EE-7179-4B18-948F-E16635A8EAA7}" type="parTrans" cxnId="{C1EE762D-D0DD-48B0-9033-603D8D186A7A}">
      <dgm:prSet/>
      <dgm:spPr/>
      <dgm:t>
        <a:bodyPr/>
        <a:lstStyle/>
        <a:p>
          <a:endParaRPr lang="hu-HU" sz="1100">
            <a:latin typeface="Times New Roman" panose="02020603050405020304" pitchFamily="18" charset="0"/>
            <a:cs typeface="Times New Roman" panose="02020603050405020304" pitchFamily="18" charset="0"/>
          </a:endParaRPr>
        </a:p>
      </dgm:t>
    </dgm:pt>
    <dgm:pt modelId="{76C12DF4-6B34-45F2-A425-7B005A1BFA04}" type="sibTrans" cxnId="{C1EE762D-D0DD-48B0-9033-603D8D186A7A}">
      <dgm:prSet/>
      <dgm:spPr/>
      <dgm:t>
        <a:bodyPr/>
        <a:lstStyle/>
        <a:p>
          <a:endParaRPr lang="hu-HU" sz="1100">
            <a:latin typeface="Times New Roman" panose="02020603050405020304" pitchFamily="18" charset="0"/>
            <a:cs typeface="Times New Roman" panose="02020603050405020304" pitchFamily="18" charset="0"/>
          </a:endParaRPr>
        </a:p>
      </dgm:t>
    </dgm:pt>
    <dgm:pt modelId="{9C7A3759-D3B3-43B4-B54E-D913BCE6319E}" type="pres">
      <dgm:prSet presAssocID="{FC943BFD-045E-453A-808C-76599270D4D1}" presName="hierChild1" presStyleCnt="0">
        <dgm:presLayoutVars>
          <dgm:orgChart val="1"/>
          <dgm:chPref val="1"/>
          <dgm:dir/>
          <dgm:animOne val="branch"/>
          <dgm:animLvl val="lvl"/>
          <dgm:resizeHandles/>
        </dgm:presLayoutVars>
      </dgm:prSet>
      <dgm:spPr/>
    </dgm:pt>
    <dgm:pt modelId="{C5EEEF04-DAFE-485E-A03C-9142D0EAFF72}" type="pres">
      <dgm:prSet presAssocID="{E8E3B7DA-FFD0-4BBE-8FB2-1ABE89BF0A20}" presName="hierRoot1" presStyleCnt="0">
        <dgm:presLayoutVars>
          <dgm:hierBranch val="init"/>
        </dgm:presLayoutVars>
      </dgm:prSet>
      <dgm:spPr/>
    </dgm:pt>
    <dgm:pt modelId="{AEED5F2F-5805-442B-BDE7-6C86E147A99D}" type="pres">
      <dgm:prSet presAssocID="{E8E3B7DA-FFD0-4BBE-8FB2-1ABE89BF0A20}" presName="rootComposite1" presStyleCnt="0"/>
      <dgm:spPr/>
    </dgm:pt>
    <dgm:pt modelId="{D9F548E7-E2CB-4206-BF2C-296D28CDEF99}" type="pres">
      <dgm:prSet presAssocID="{E8E3B7DA-FFD0-4BBE-8FB2-1ABE89BF0A20}" presName="rootText1" presStyleLbl="node0" presStyleIdx="0" presStyleCnt="1" custScaleX="296293" custScaleY="58282">
        <dgm:presLayoutVars>
          <dgm:chPref val="3"/>
        </dgm:presLayoutVars>
      </dgm:prSet>
      <dgm:spPr/>
    </dgm:pt>
    <dgm:pt modelId="{85557279-4C43-49D6-8672-44A7C9859E67}" type="pres">
      <dgm:prSet presAssocID="{E8E3B7DA-FFD0-4BBE-8FB2-1ABE89BF0A20}" presName="rootConnector1" presStyleLbl="node1" presStyleIdx="0" presStyleCnt="0"/>
      <dgm:spPr/>
    </dgm:pt>
    <dgm:pt modelId="{5D76FCEF-AE07-4AD2-AEEF-18662CDCCC68}" type="pres">
      <dgm:prSet presAssocID="{E8E3B7DA-FFD0-4BBE-8FB2-1ABE89BF0A20}" presName="hierChild2" presStyleCnt="0"/>
      <dgm:spPr/>
    </dgm:pt>
    <dgm:pt modelId="{08DE28DD-5D63-46C5-8A4C-EACA4FF9BFD7}" type="pres">
      <dgm:prSet presAssocID="{C8424F24-A589-479E-98EE-8E86693D2D5C}" presName="Name37" presStyleLbl="parChTrans1D2" presStyleIdx="0" presStyleCnt="5"/>
      <dgm:spPr/>
    </dgm:pt>
    <dgm:pt modelId="{0A68DBF1-72E6-4C4A-88DA-5ADC5F0BD228}" type="pres">
      <dgm:prSet presAssocID="{510331C5-715C-441C-B5FB-F7A47567FF6C}" presName="hierRoot2" presStyleCnt="0">
        <dgm:presLayoutVars>
          <dgm:hierBranch val="init"/>
        </dgm:presLayoutVars>
      </dgm:prSet>
      <dgm:spPr/>
    </dgm:pt>
    <dgm:pt modelId="{A00A3EAB-45D7-4674-8ECC-754E484C06ED}" type="pres">
      <dgm:prSet presAssocID="{510331C5-715C-441C-B5FB-F7A47567FF6C}" presName="rootComposite" presStyleCnt="0"/>
      <dgm:spPr/>
    </dgm:pt>
    <dgm:pt modelId="{07AE5A78-2B75-4DD5-A015-FA3B948244AC}" type="pres">
      <dgm:prSet presAssocID="{510331C5-715C-441C-B5FB-F7A47567FF6C}" presName="rootText" presStyleLbl="node2" presStyleIdx="0" presStyleCnt="3" custScaleX="139870" custScaleY="130308" custLinFactNeighborX="7238" custLinFactNeighborY="8915">
        <dgm:presLayoutVars>
          <dgm:chPref val="3"/>
        </dgm:presLayoutVars>
      </dgm:prSet>
      <dgm:spPr/>
    </dgm:pt>
    <dgm:pt modelId="{769738E5-5DA4-4020-9A6E-35EACEFDF0B7}" type="pres">
      <dgm:prSet presAssocID="{510331C5-715C-441C-B5FB-F7A47567FF6C}" presName="rootConnector" presStyleLbl="node2" presStyleIdx="0" presStyleCnt="3"/>
      <dgm:spPr/>
    </dgm:pt>
    <dgm:pt modelId="{6D42F61A-8634-4517-919A-46DF1A3BBF0B}" type="pres">
      <dgm:prSet presAssocID="{510331C5-715C-441C-B5FB-F7A47567FF6C}" presName="hierChild4" presStyleCnt="0"/>
      <dgm:spPr/>
    </dgm:pt>
    <dgm:pt modelId="{9E5BE29F-29FE-4EB5-9645-B95A8CCC1E80}" type="pres">
      <dgm:prSet presAssocID="{510331C5-715C-441C-B5FB-F7A47567FF6C}" presName="hierChild5" presStyleCnt="0"/>
      <dgm:spPr/>
    </dgm:pt>
    <dgm:pt modelId="{BB17FFAF-0E49-4F69-821C-D85D008BBB37}" type="pres">
      <dgm:prSet presAssocID="{B9E71269-E179-4088-A332-DFEE4D46280F}" presName="Name37" presStyleLbl="parChTrans1D2" presStyleIdx="1" presStyleCnt="5"/>
      <dgm:spPr/>
    </dgm:pt>
    <dgm:pt modelId="{BB15066F-7369-4EED-A2AF-84225CA7CE51}" type="pres">
      <dgm:prSet presAssocID="{9981A0DF-126C-421A-9C83-26D16F71FECB}" presName="hierRoot2" presStyleCnt="0">
        <dgm:presLayoutVars>
          <dgm:hierBranch val="init"/>
        </dgm:presLayoutVars>
      </dgm:prSet>
      <dgm:spPr/>
    </dgm:pt>
    <dgm:pt modelId="{655CCF8C-A923-4447-9A13-7EBD5ED65DD5}" type="pres">
      <dgm:prSet presAssocID="{9981A0DF-126C-421A-9C83-26D16F71FECB}" presName="rootComposite" presStyleCnt="0"/>
      <dgm:spPr/>
    </dgm:pt>
    <dgm:pt modelId="{F0AFD604-318E-4ECB-8775-9EAA0E219E61}" type="pres">
      <dgm:prSet presAssocID="{9981A0DF-126C-421A-9C83-26D16F71FECB}" presName="rootText" presStyleLbl="node2" presStyleIdx="1" presStyleCnt="3" custScaleX="106883" custScaleY="92836" custLinFactNeighborX="-2567" custLinFactNeighborY="30253">
        <dgm:presLayoutVars>
          <dgm:chPref val="3"/>
        </dgm:presLayoutVars>
      </dgm:prSet>
      <dgm:spPr/>
    </dgm:pt>
    <dgm:pt modelId="{E10C7833-BEFE-451C-A624-D9781397814C}" type="pres">
      <dgm:prSet presAssocID="{9981A0DF-126C-421A-9C83-26D16F71FECB}" presName="rootConnector" presStyleLbl="node2" presStyleIdx="1" presStyleCnt="3"/>
      <dgm:spPr/>
    </dgm:pt>
    <dgm:pt modelId="{C826DE03-A0F2-466C-B8D6-72DD240C6FC4}" type="pres">
      <dgm:prSet presAssocID="{9981A0DF-126C-421A-9C83-26D16F71FECB}" presName="hierChild4" presStyleCnt="0"/>
      <dgm:spPr/>
    </dgm:pt>
    <dgm:pt modelId="{5CA1CF81-1C77-45B5-82FE-0FF4EC92A87D}" type="pres">
      <dgm:prSet presAssocID="{9981A0DF-126C-421A-9C83-26D16F71FECB}" presName="hierChild5" presStyleCnt="0"/>
      <dgm:spPr/>
    </dgm:pt>
    <dgm:pt modelId="{922C3249-F791-42EF-9C9D-8FF8E3D24072}" type="pres">
      <dgm:prSet presAssocID="{9C821DA4-A00C-4965-BC1A-8DB5D896B005}" presName="Name37" presStyleLbl="parChTrans1D2" presStyleIdx="2" presStyleCnt="5"/>
      <dgm:spPr/>
    </dgm:pt>
    <dgm:pt modelId="{9367A302-3C97-4EAD-B9DC-DDD268B80C9F}" type="pres">
      <dgm:prSet presAssocID="{E3757F03-73F4-4C3C-80A0-027111061E48}" presName="hierRoot2" presStyleCnt="0">
        <dgm:presLayoutVars>
          <dgm:hierBranch val="init"/>
        </dgm:presLayoutVars>
      </dgm:prSet>
      <dgm:spPr/>
    </dgm:pt>
    <dgm:pt modelId="{0A580C6A-A781-4BBA-BFC2-8687839D1B4A}" type="pres">
      <dgm:prSet presAssocID="{E3757F03-73F4-4C3C-80A0-027111061E48}" presName="rootComposite" presStyleCnt="0"/>
      <dgm:spPr/>
    </dgm:pt>
    <dgm:pt modelId="{48C13D85-72F5-47CB-925A-AFD6CE883A83}" type="pres">
      <dgm:prSet presAssocID="{E3757F03-73F4-4C3C-80A0-027111061E48}" presName="rootText" presStyleLbl="node2" presStyleIdx="2" presStyleCnt="3" custScaleX="163865" custScaleY="126121" custLinFactNeighborX="-1190" custLinFactNeighborY="63454">
        <dgm:presLayoutVars>
          <dgm:chPref val="3"/>
        </dgm:presLayoutVars>
      </dgm:prSet>
      <dgm:spPr/>
    </dgm:pt>
    <dgm:pt modelId="{885EB9B9-D1D2-400C-B986-8C39A0305742}" type="pres">
      <dgm:prSet presAssocID="{E3757F03-73F4-4C3C-80A0-027111061E48}" presName="rootConnector" presStyleLbl="node2" presStyleIdx="2" presStyleCnt="3"/>
      <dgm:spPr/>
    </dgm:pt>
    <dgm:pt modelId="{336DE715-5938-48CD-B4B4-B07D3A7938F6}" type="pres">
      <dgm:prSet presAssocID="{E3757F03-73F4-4C3C-80A0-027111061E48}" presName="hierChild4" presStyleCnt="0"/>
      <dgm:spPr/>
    </dgm:pt>
    <dgm:pt modelId="{699011D1-53EB-4E51-87F4-8DB5F02DE9C4}" type="pres">
      <dgm:prSet presAssocID="{E3757F03-73F4-4C3C-80A0-027111061E48}" presName="hierChild5" presStyleCnt="0"/>
      <dgm:spPr/>
    </dgm:pt>
    <dgm:pt modelId="{56D3CB06-B2C3-4FB9-A5D8-1AC72416B660}" type="pres">
      <dgm:prSet presAssocID="{E8E3B7DA-FFD0-4BBE-8FB2-1ABE89BF0A20}" presName="hierChild3" presStyleCnt="0"/>
      <dgm:spPr/>
    </dgm:pt>
    <dgm:pt modelId="{EDF3D652-DC0C-4DCB-A23F-39A2D3BAF42F}" type="pres">
      <dgm:prSet presAssocID="{1C06621C-9507-4B24-8EED-90B534D4D745}" presName="Name111" presStyleLbl="parChTrans1D2" presStyleIdx="3" presStyleCnt="5"/>
      <dgm:spPr/>
    </dgm:pt>
    <dgm:pt modelId="{FC0F75A7-2F21-45F2-AB5B-D2D9EBC56606}" type="pres">
      <dgm:prSet presAssocID="{92768C5C-5B9D-417F-9B9D-BDB8B640B101}" presName="hierRoot3" presStyleCnt="0">
        <dgm:presLayoutVars>
          <dgm:hierBranch val="init"/>
        </dgm:presLayoutVars>
      </dgm:prSet>
      <dgm:spPr/>
    </dgm:pt>
    <dgm:pt modelId="{9EBD7E62-FEFB-4583-A7B9-F0A470837F2E}" type="pres">
      <dgm:prSet presAssocID="{92768C5C-5B9D-417F-9B9D-BDB8B640B101}" presName="rootComposite3" presStyleCnt="0"/>
      <dgm:spPr/>
    </dgm:pt>
    <dgm:pt modelId="{98686801-9CEF-4AE9-88FD-8C64A9C4E3DE}" type="pres">
      <dgm:prSet presAssocID="{92768C5C-5B9D-417F-9B9D-BDB8B640B101}" presName="rootText3" presStyleLbl="asst1" presStyleIdx="0" presStyleCnt="2" custScaleX="164640" custScaleY="85385" custLinFactNeighborX="2504" custLinFactNeighborY="-21566">
        <dgm:presLayoutVars>
          <dgm:chPref val="3"/>
        </dgm:presLayoutVars>
      </dgm:prSet>
      <dgm:spPr/>
    </dgm:pt>
    <dgm:pt modelId="{8136B57A-A03B-402B-876E-C971074E19FC}" type="pres">
      <dgm:prSet presAssocID="{92768C5C-5B9D-417F-9B9D-BDB8B640B101}" presName="rootConnector3" presStyleLbl="asst1" presStyleIdx="0" presStyleCnt="2"/>
      <dgm:spPr/>
    </dgm:pt>
    <dgm:pt modelId="{F2EA54BF-119D-4143-A3DA-8FF3E5C86151}" type="pres">
      <dgm:prSet presAssocID="{92768C5C-5B9D-417F-9B9D-BDB8B640B101}" presName="hierChild6" presStyleCnt="0"/>
      <dgm:spPr/>
    </dgm:pt>
    <dgm:pt modelId="{82482684-6393-4A75-8472-EC6C1B044D98}" type="pres">
      <dgm:prSet presAssocID="{92768C5C-5B9D-417F-9B9D-BDB8B640B101}" presName="hierChild7" presStyleCnt="0"/>
      <dgm:spPr/>
    </dgm:pt>
    <dgm:pt modelId="{AE0B8A80-FB7F-4914-BA8C-1BA995BE3CEC}" type="pres">
      <dgm:prSet presAssocID="{1D98F8EE-7179-4B18-948F-E16635A8EAA7}" presName="Name111" presStyleLbl="parChTrans1D2" presStyleIdx="4" presStyleCnt="5"/>
      <dgm:spPr/>
    </dgm:pt>
    <dgm:pt modelId="{C3925819-ECB2-4F81-8E6B-76B6E830B095}" type="pres">
      <dgm:prSet presAssocID="{FA25EBE3-76F9-4E49-8FC0-2816F6C81358}" presName="hierRoot3" presStyleCnt="0">
        <dgm:presLayoutVars>
          <dgm:hierBranch val="init"/>
        </dgm:presLayoutVars>
      </dgm:prSet>
      <dgm:spPr/>
    </dgm:pt>
    <dgm:pt modelId="{81281FF1-C7E9-44E5-8770-59996ABC9F94}" type="pres">
      <dgm:prSet presAssocID="{FA25EBE3-76F9-4E49-8FC0-2816F6C81358}" presName="rootComposite3" presStyleCnt="0"/>
      <dgm:spPr/>
    </dgm:pt>
    <dgm:pt modelId="{B9948DCF-BDC1-4F6D-AE40-49E185F2B85E}" type="pres">
      <dgm:prSet presAssocID="{FA25EBE3-76F9-4E49-8FC0-2816F6C81358}" presName="rootText3" presStyleLbl="asst1" presStyleIdx="1" presStyleCnt="2" custScaleX="212144" custScaleY="79270" custLinFactNeighborX="-8238" custLinFactNeighborY="27641">
        <dgm:presLayoutVars>
          <dgm:chPref val="3"/>
        </dgm:presLayoutVars>
      </dgm:prSet>
      <dgm:spPr/>
    </dgm:pt>
    <dgm:pt modelId="{3D0221EE-A347-4167-84F0-87DC9924D35F}" type="pres">
      <dgm:prSet presAssocID="{FA25EBE3-76F9-4E49-8FC0-2816F6C81358}" presName="rootConnector3" presStyleLbl="asst1" presStyleIdx="1" presStyleCnt="2"/>
      <dgm:spPr/>
    </dgm:pt>
    <dgm:pt modelId="{97E5C12B-EE32-4A93-8732-284F383D7E1C}" type="pres">
      <dgm:prSet presAssocID="{FA25EBE3-76F9-4E49-8FC0-2816F6C81358}" presName="hierChild6" presStyleCnt="0"/>
      <dgm:spPr/>
    </dgm:pt>
    <dgm:pt modelId="{AFEA6A12-7C1D-4E7B-AF91-A63BBEBE1BF6}" type="pres">
      <dgm:prSet presAssocID="{FA25EBE3-76F9-4E49-8FC0-2816F6C81358}" presName="hierChild7" presStyleCnt="0"/>
      <dgm:spPr/>
    </dgm:pt>
  </dgm:ptLst>
  <dgm:cxnLst>
    <dgm:cxn modelId="{79467F07-4BA0-42AA-BCF4-0E0A7955A6F2}" type="presOf" srcId="{FA25EBE3-76F9-4E49-8FC0-2816F6C81358}" destId="{B9948DCF-BDC1-4F6D-AE40-49E185F2B85E}" srcOrd="0" destOrd="0" presId="urn:microsoft.com/office/officeart/2005/8/layout/orgChart1"/>
    <dgm:cxn modelId="{C911460D-C9ED-4333-B869-4209C67219CE}" type="presOf" srcId="{E8E3B7DA-FFD0-4BBE-8FB2-1ABE89BF0A20}" destId="{D9F548E7-E2CB-4206-BF2C-296D28CDEF99}" srcOrd="0" destOrd="0" presId="urn:microsoft.com/office/officeart/2005/8/layout/orgChart1"/>
    <dgm:cxn modelId="{C85FC30E-02E1-437C-A741-DD18BC2ED6CB}" type="presOf" srcId="{9981A0DF-126C-421A-9C83-26D16F71FECB}" destId="{E10C7833-BEFE-451C-A624-D9781397814C}" srcOrd="1" destOrd="0" presId="urn:microsoft.com/office/officeart/2005/8/layout/orgChart1"/>
    <dgm:cxn modelId="{72CAE614-514E-4BD4-A6FE-BF3CD3F30CDD}" type="presOf" srcId="{1D98F8EE-7179-4B18-948F-E16635A8EAA7}" destId="{AE0B8A80-FB7F-4914-BA8C-1BA995BE3CEC}" srcOrd="0" destOrd="0" presId="urn:microsoft.com/office/officeart/2005/8/layout/orgChart1"/>
    <dgm:cxn modelId="{B59B4026-D9C8-4988-AA7E-D44CC03A704E}" type="presOf" srcId="{FC943BFD-045E-453A-808C-76599270D4D1}" destId="{9C7A3759-D3B3-43B4-B54E-D913BCE6319E}" srcOrd="0" destOrd="0" presId="urn:microsoft.com/office/officeart/2005/8/layout/orgChart1"/>
    <dgm:cxn modelId="{35F9BF29-C09F-42CB-9141-A89CDC175DC4}" type="presOf" srcId="{92768C5C-5B9D-417F-9B9D-BDB8B640B101}" destId="{8136B57A-A03B-402B-876E-C971074E19FC}" srcOrd="1" destOrd="0" presId="urn:microsoft.com/office/officeart/2005/8/layout/orgChart1"/>
    <dgm:cxn modelId="{C1EE762D-D0DD-48B0-9033-603D8D186A7A}" srcId="{E8E3B7DA-FFD0-4BBE-8FB2-1ABE89BF0A20}" destId="{FA25EBE3-76F9-4E49-8FC0-2816F6C81358}" srcOrd="1" destOrd="0" parTransId="{1D98F8EE-7179-4B18-948F-E16635A8EAA7}" sibTransId="{76C12DF4-6B34-45F2-A425-7B005A1BFA04}"/>
    <dgm:cxn modelId="{E43CF82E-75BD-4221-9862-F35C64037E01}" type="presOf" srcId="{9C821DA4-A00C-4965-BC1A-8DB5D896B005}" destId="{922C3249-F791-42EF-9C9D-8FF8E3D24072}" srcOrd="0" destOrd="0" presId="urn:microsoft.com/office/officeart/2005/8/layout/orgChart1"/>
    <dgm:cxn modelId="{89B9272F-B6C9-4A67-A9B8-AF74087BB05C}" type="presOf" srcId="{E3757F03-73F4-4C3C-80A0-027111061E48}" destId="{48C13D85-72F5-47CB-925A-AFD6CE883A83}" srcOrd="0" destOrd="0" presId="urn:microsoft.com/office/officeart/2005/8/layout/orgChart1"/>
    <dgm:cxn modelId="{7D9C1F5B-E8D2-4D85-BE1D-E6C1ABBE53CB}" type="presOf" srcId="{9981A0DF-126C-421A-9C83-26D16F71FECB}" destId="{F0AFD604-318E-4ECB-8775-9EAA0E219E61}" srcOrd="0" destOrd="0" presId="urn:microsoft.com/office/officeart/2005/8/layout/orgChart1"/>
    <dgm:cxn modelId="{6256A243-FE0C-4AEE-8392-CA61430FE6AF}" type="presOf" srcId="{C8424F24-A589-479E-98EE-8E86693D2D5C}" destId="{08DE28DD-5D63-46C5-8A4C-EACA4FF9BFD7}" srcOrd="0" destOrd="0" presId="urn:microsoft.com/office/officeart/2005/8/layout/orgChart1"/>
    <dgm:cxn modelId="{28939B6B-555C-4D40-8709-F6F8F6B9C22D}" type="presOf" srcId="{E8E3B7DA-FFD0-4BBE-8FB2-1ABE89BF0A20}" destId="{85557279-4C43-49D6-8672-44A7C9859E67}" srcOrd="1" destOrd="0" presId="urn:microsoft.com/office/officeart/2005/8/layout/orgChart1"/>
    <dgm:cxn modelId="{9859C96D-2E6B-48BF-9CA3-4E7AF630785F}" srcId="{E8E3B7DA-FFD0-4BBE-8FB2-1ABE89BF0A20}" destId="{92768C5C-5B9D-417F-9B9D-BDB8B640B101}" srcOrd="0" destOrd="0" parTransId="{1C06621C-9507-4B24-8EED-90B534D4D745}" sibTransId="{5EA5D75B-C26E-476D-B51B-AF4E999F233C}"/>
    <dgm:cxn modelId="{10814754-FD97-4C1B-BDA6-C3DCFAB0BBE3}" type="presOf" srcId="{FA25EBE3-76F9-4E49-8FC0-2816F6C81358}" destId="{3D0221EE-A347-4167-84F0-87DC9924D35F}" srcOrd="1" destOrd="0" presId="urn:microsoft.com/office/officeart/2005/8/layout/orgChart1"/>
    <dgm:cxn modelId="{DA186376-1B14-471C-9DCC-8471437A0823}" type="presOf" srcId="{510331C5-715C-441C-B5FB-F7A47567FF6C}" destId="{07AE5A78-2B75-4DD5-A015-FA3B948244AC}" srcOrd="0" destOrd="0" presId="urn:microsoft.com/office/officeart/2005/8/layout/orgChart1"/>
    <dgm:cxn modelId="{4A3D227B-B4B6-43A7-BD98-EE133E77F0D7}" srcId="{E8E3B7DA-FFD0-4BBE-8FB2-1ABE89BF0A20}" destId="{9981A0DF-126C-421A-9C83-26D16F71FECB}" srcOrd="3" destOrd="0" parTransId="{B9E71269-E179-4088-A332-DFEE4D46280F}" sibTransId="{9B0DC094-7AAB-4192-AA5F-62737E974F8C}"/>
    <dgm:cxn modelId="{F8742E7B-E0EC-40EF-AA59-CF95A46A4ED3}" srcId="{E8E3B7DA-FFD0-4BBE-8FB2-1ABE89BF0A20}" destId="{510331C5-715C-441C-B5FB-F7A47567FF6C}" srcOrd="2" destOrd="0" parTransId="{C8424F24-A589-479E-98EE-8E86693D2D5C}" sibTransId="{A00A488F-0C40-450D-A06B-3E4171B22C37}"/>
    <dgm:cxn modelId="{FB81827F-FB4A-43DD-B0F0-30FC774FAE9E}" type="presOf" srcId="{1C06621C-9507-4B24-8EED-90B534D4D745}" destId="{EDF3D652-DC0C-4DCB-A23F-39A2D3BAF42F}" srcOrd="0" destOrd="0" presId="urn:microsoft.com/office/officeart/2005/8/layout/orgChart1"/>
    <dgm:cxn modelId="{10D8489D-7545-4028-AE73-BFA52F7C6EF1}" type="presOf" srcId="{92768C5C-5B9D-417F-9B9D-BDB8B640B101}" destId="{98686801-9CEF-4AE9-88FD-8C64A9C4E3DE}" srcOrd="0" destOrd="0" presId="urn:microsoft.com/office/officeart/2005/8/layout/orgChart1"/>
    <dgm:cxn modelId="{41E185C4-08D7-49F2-ACA6-5B3F0A6CB449}" type="presOf" srcId="{B9E71269-E179-4088-A332-DFEE4D46280F}" destId="{BB17FFAF-0E49-4F69-821C-D85D008BBB37}" srcOrd="0" destOrd="0" presId="urn:microsoft.com/office/officeart/2005/8/layout/orgChart1"/>
    <dgm:cxn modelId="{1EE0C9E2-44C9-4116-9A4F-37E08C3F2F2C}" type="presOf" srcId="{510331C5-715C-441C-B5FB-F7A47567FF6C}" destId="{769738E5-5DA4-4020-9A6E-35EACEFDF0B7}" srcOrd="1" destOrd="0" presId="urn:microsoft.com/office/officeart/2005/8/layout/orgChart1"/>
    <dgm:cxn modelId="{528EFDEA-E8A2-4D74-A53A-6CE1D89F788A}" srcId="{FC943BFD-045E-453A-808C-76599270D4D1}" destId="{E8E3B7DA-FFD0-4BBE-8FB2-1ABE89BF0A20}" srcOrd="0" destOrd="0" parTransId="{7201D65E-FC7C-491D-9D6D-E5AC6939E06E}" sibTransId="{C4D035E8-9E27-45A2-9576-E6FF904F28C0}"/>
    <dgm:cxn modelId="{4EB238EB-FD53-4786-B89E-A5ACF9854FCB}" srcId="{E8E3B7DA-FFD0-4BBE-8FB2-1ABE89BF0A20}" destId="{E3757F03-73F4-4C3C-80A0-027111061E48}" srcOrd="4" destOrd="0" parTransId="{9C821DA4-A00C-4965-BC1A-8DB5D896B005}" sibTransId="{B2A3A6F3-A5BA-463E-ACC1-95F7740D89EB}"/>
    <dgm:cxn modelId="{F75702F8-2FCE-4CCD-8132-F39CDDB9C275}" type="presOf" srcId="{E3757F03-73F4-4C3C-80A0-027111061E48}" destId="{885EB9B9-D1D2-400C-B986-8C39A0305742}" srcOrd="1" destOrd="0" presId="urn:microsoft.com/office/officeart/2005/8/layout/orgChart1"/>
    <dgm:cxn modelId="{BAB9C0C9-06FE-46FB-99C4-F4318462CF61}" type="presParOf" srcId="{9C7A3759-D3B3-43B4-B54E-D913BCE6319E}" destId="{C5EEEF04-DAFE-485E-A03C-9142D0EAFF72}" srcOrd="0" destOrd="0" presId="urn:microsoft.com/office/officeart/2005/8/layout/orgChart1"/>
    <dgm:cxn modelId="{7822247F-7015-4FB7-B39C-F1A485FC959D}" type="presParOf" srcId="{C5EEEF04-DAFE-485E-A03C-9142D0EAFF72}" destId="{AEED5F2F-5805-442B-BDE7-6C86E147A99D}" srcOrd="0" destOrd="0" presId="urn:microsoft.com/office/officeart/2005/8/layout/orgChart1"/>
    <dgm:cxn modelId="{8CC24862-E8C5-4B99-9BE5-1E86C4703492}" type="presParOf" srcId="{AEED5F2F-5805-442B-BDE7-6C86E147A99D}" destId="{D9F548E7-E2CB-4206-BF2C-296D28CDEF99}" srcOrd="0" destOrd="0" presId="urn:microsoft.com/office/officeart/2005/8/layout/orgChart1"/>
    <dgm:cxn modelId="{C507E971-8DA8-4E8C-AD35-54F141D4E723}" type="presParOf" srcId="{AEED5F2F-5805-442B-BDE7-6C86E147A99D}" destId="{85557279-4C43-49D6-8672-44A7C9859E67}" srcOrd="1" destOrd="0" presId="urn:microsoft.com/office/officeart/2005/8/layout/orgChart1"/>
    <dgm:cxn modelId="{DAAB2209-250A-4D03-B49A-B34BCD1A5BDC}" type="presParOf" srcId="{C5EEEF04-DAFE-485E-A03C-9142D0EAFF72}" destId="{5D76FCEF-AE07-4AD2-AEEF-18662CDCCC68}" srcOrd="1" destOrd="0" presId="urn:microsoft.com/office/officeart/2005/8/layout/orgChart1"/>
    <dgm:cxn modelId="{D61F6CB1-D928-4477-963A-54488D23ABE8}" type="presParOf" srcId="{5D76FCEF-AE07-4AD2-AEEF-18662CDCCC68}" destId="{08DE28DD-5D63-46C5-8A4C-EACA4FF9BFD7}" srcOrd="0" destOrd="0" presId="urn:microsoft.com/office/officeart/2005/8/layout/orgChart1"/>
    <dgm:cxn modelId="{4464F755-7414-4786-A63F-D39AAE1E5964}" type="presParOf" srcId="{5D76FCEF-AE07-4AD2-AEEF-18662CDCCC68}" destId="{0A68DBF1-72E6-4C4A-88DA-5ADC5F0BD228}" srcOrd="1" destOrd="0" presId="urn:microsoft.com/office/officeart/2005/8/layout/orgChart1"/>
    <dgm:cxn modelId="{55F53B4D-DA35-461F-B60F-73B0902DC65F}" type="presParOf" srcId="{0A68DBF1-72E6-4C4A-88DA-5ADC5F0BD228}" destId="{A00A3EAB-45D7-4674-8ECC-754E484C06ED}" srcOrd="0" destOrd="0" presId="urn:microsoft.com/office/officeart/2005/8/layout/orgChart1"/>
    <dgm:cxn modelId="{D037C9E1-4F4D-4375-88C3-24830A3CFEFC}" type="presParOf" srcId="{A00A3EAB-45D7-4674-8ECC-754E484C06ED}" destId="{07AE5A78-2B75-4DD5-A015-FA3B948244AC}" srcOrd="0" destOrd="0" presId="urn:microsoft.com/office/officeart/2005/8/layout/orgChart1"/>
    <dgm:cxn modelId="{D0C58CC0-674E-41B5-899D-D49FE3606BFE}" type="presParOf" srcId="{A00A3EAB-45D7-4674-8ECC-754E484C06ED}" destId="{769738E5-5DA4-4020-9A6E-35EACEFDF0B7}" srcOrd="1" destOrd="0" presId="urn:microsoft.com/office/officeart/2005/8/layout/orgChart1"/>
    <dgm:cxn modelId="{F0C206C4-D397-4AC1-A4AE-865FED161383}" type="presParOf" srcId="{0A68DBF1-72E6-4C4A-88DA-5ADC5F0BD228}" destId="{6D42F61A-8634-4517-919A-46DF1A3BBF0B}" srcOrd="1" destOrd="0" presId="urn:microsoft.com/office/officeart/2005/8/layout/orgChart1"/>
    <dgm:cxn modelId="{ECD215A3-C373-45DA-93FE-1DE3F0E81590}" type="presParOf" srcId="{0A68DBF1-72E6-4C4A-88DA-5ADC5F0BD228}" destId="{9E5BE29F-29FE-4EB5-9645-B95A8CCC1E80}" srcOrd="2" destOrd="0" presId="urn:microsoft.com/office/officeart/2005/8/layout/orgChart1"/>
    <dgm:cxn modelId="{3A37C7B6-CE01-4B60-9C00-9B1F0F41210A}" type="presParOf" srcId="{5D76FCEF-AE07-4AD2-AEEF-18662CDCCC68}" destId="{BB17FFAF-0E49-4F69-821C-D85D008BBB37}" srcOrd="2" destOrd="0" presId="urn:microsoft.com/office/officeart/2005/8/layout/orgChart1"/>
    <dgm:cxn modelId="{A808BD82-6C21-497E-A995-B7494538B036}" type="presParOf" srcId="{5D76FCEF-AE07-4AD2-AEEF-18662CDCCC68}" destId="{BB15066F-7369-4EED-A2AF-84225CA7CE51}" srcOrd="3" destOrd="0" presId="urn:microsoft.com/office/officeart/2005/8/layout/orgChart1"/>
    <dgm:cxn modelId="{FEB2BD17-A27B-4BF5-A409-3B3FB512D572}" type="presParOf" srcId="{BB15066F-7369-4EED-A2AF-84225CA7CE51}" destId="{655CCF8C-A923-4447-9A13-7EBD5ED65DD5}" srcOrd="0" destOrd="0" presId="urn:microsoft.com/office/officeart/2005/8/layout/orgChart1"/>
    <dgm:cxn modelId="{EE9C0AD3-24D3-49B7-9053-E4E522B20BBB}" type="presParOf" srcId="{655CCF8C-A923-4447-9A13-7EBD5ED65DD5}" destId="{F0AFD604-318E-4ECB-8775-9EAA0E219E61}" srcOrd="0" destOrd="0" presId="urn:microsoft.com/office/officeart/2005/8/layout/orgChart1"/>
    <dgm:cxn modelId="{A448D924-9658-44D0-98B5-BC2E9D05A676}" type="presParOf" srcId="{655CCF8C-A923-4447-9A13-7EBD5ED65DD5}" destId="{E10C7833-BEFE-451C-A624-D9781397814C}" srcOrd="1" destOrd="0" presId="urn:microsoft.com/office/officeart/2005/8/layout/orgChart1"/>
    <dgm:cxn modelId="{FFD54798-6C59-4A32-A05E-2B6A3F0B8EF4}" type="presParOf" srcId="{BB15066F-7369-4EED-A2AF-84225CA7CE51}" destId="{C826DE03-A0F2-466C-B8D6-72DD240C6FC4}" srcOrd="1" destOrd="0" presId="urn:microsoft.com/office/officeart/2005/8/layout/orgChart1"/>
    <dgm:cxn modelId="{2A5314F2-53B5-424D-92DE-09486A2AEB18}" type="presParOf" srcId="{BB15066F-7369-4EED-A2AF-84225CA7CE51}" destId="{5CA1CF81-1C77-45B5-82FE-0FF4EC92A87D}" srcOrd="2" destOrd="0" presId="urn:microsoft.com/office/officeart/2005/8/layout/orgChart1"/>
    <dgm:cxn modelId="{550098A9-533B-462C-803C-0F5F08E19558}" type="presParOf" srcId="{5D76FCEF-AE07-4AD2-AEEF-18662CDCCC68}" destId="{922C3249-F791-42EF-9C9D-8FF8E3D24072}" srcOrd="4" destOrd="0" presId="urn:microsoft.com/office/officeart/2005/8/layout/orgChart1"/>
    <dgm:cxn modelId="{99B10C9E-190E-404B-A325-7896956641C3}" type="presParOf" srcId="{5D76FCEF-AE07-4AD2-AEEF-18662CDCCC68}" destId="{9367A302-3C97-4EAD-B9DC-DDD268B80C9F}" srcOrd="5" destOrd="0" presId="urn:microsoft.com/office/officeart/2005/8/layout/orgChart1"/>
    <dgm:cxn modelId="{90F9DF25-E56A-462C-B722-D261679A5D90}" type="presParOf" srcId="{9367A302-3C97-4EAD-B9DC-DDD268B80C9F}" destId="{0A580C6A-A781-4BBA-BFC2-8687839D1B4A}" srcOrd="0" destOrd="0" presId="urn:microsoft.com/office/officeart/2005/8/layout/orgChart1"/>
    <dgm:cxn modelId="{F3D3D380-7AF8-4255-A412-7915D312569A}" type="presParOf" srcId="{0A580C6A-A781-4BBA-BFC2-8687839D1B4A}" destId="{48C13D85-72F5-47CB-925A-AFD6CE883A83}" srcOrd="0" destOrd="0" presId="urn:microsoft.com/office/officeart/2005/8/layout/orgChart1"/>
    <dgm:cxn modelId="{1DA85FD6-573B-4EAC-9791-C43657F86FFD}" type="presParOf" srcId="{0A580C6A-A781-4BBA-BFC2-8687839D1B4A}" destId="{885EB9B9-D1D2-400C-B986-8C39A0305742}" srcOrd="1" destOrd="0" presId="urn:microsoft.com/office/officeart/2005/8/layout/orgChart1"/>
    <dgm:cxn modelId="{5D26B3E6-84D8-44E4-9B95-3E1E49E54895}" type="presParOf" srcId="{9367A302-3C97-4EAD-B9DC-DDD268B80C9F}" destId="{336DE715-5938-48CD-B4B4-B07D3A7938F6}" srcOrd="1" destOrd="0" presId="urn:microsoft.com/office/officeart/2005/8/layout/orgChart1"/>
    <dgm:cxn modelId="{3E852C90-6401-4816-9170-7FDCAACDCDBB}" type="presParOf" srcId="{9367A302-3C97-4EAD-B9DC-DDD268B80C9F}" destId="{699011D1-53EB-4E51-87F4-8DB5F02DE9C4}" srcOrd="2" destOrd="0" presId="urn:microsoft.com/office/officeart/2005/8/layout/orgChart1"/>
    <dgm:cxn modelId="{D1FA23D1-ABF0-49CB-8D9D-6857C989A07D}" type="presParOf" srcId="{C5EEEF04-DAFE-485E-A03C-9142D0EAFF72}" destId="{56D3CB06-B2C3-4FB9-A5D8-1AC72416B660}" srcOrd="2" destOrd="0" presId="urn:microsoft.com/office/officeart/2005/8/layout/orgChart1"/>
    <dgm:cxn modelId="{2931ED9A-4383-4E1D-BF1E-970E9743A746}" type="presParOf" srcId="{56D3CB06-B2C3-4FB9-A5D8-1AC72416B660}" destId="{EDF3D652-DC0C-4DCB-A23F-39A2D3BAF42F}" srcOrd="0" destOrd="0" presId="urn:microsoft.com/office/officeart/2005/8/layout/orgChart1"/>
    <dgm:cxn modelId="{6D762EDB-579B-4E02-A617-DB0396037485}" type="presParOf" srcId="{56D3CB06-B2C3-4FB9-A5D8-1AC72416B660}" destId="{FC0F75A7-2F21-45F2-AB5B-D2D9EBC56606}" srcOrd="1" destOrd="0" presId="urn:microsoft.com/office/officeart/2005/8/layout/orgChart1"/>
    <dgm:cxn modelId="{DC933124-DF26-4489-BB8A-DC3D1AD123C5}" type="presParOf" srcId="{FC0F75A7-2F21-45F2-AB5B-D2D9EBC56606}" destId="{9EBD7E62-FEFB-4583-A7B9-F0A470837F2E}" srcOrd="0" destOrd="0" presId="urn:microsoft.com/office/officeart/2005/8/layout/orgChart1"/>
    <dgm:cxn modelId="{1960227A-0159-4443-B2FC-D1C8BAA53AF1}" type="presParOf" srcId="{9EBD7E62-FEFB-4583-A7B9-F0A470837F2E}" destId="{98686801-9CEF-4AE9-88FD-8C64A9C4E3DE}" srcOrd="0" destOrd="0" presId="urn:microsoft.com/office/officeart/2005/8/layout/orgChart1"/>
    <dgm:cxn modelId="{49FEFF1E-E35F-44EA-B215-3E40FD8157DE}" type="presParOf" srcId="{9EBD7E62-FEFB-4583-A7B9-F0A470837F2E}" destId="{8136B57A-A03B-402B-876E-C971074E19FC}" srcOrd="1" destOrd="0" presId="urn:microsoft.com/office/officeart/2005/8/layout/orgChart1"/>
    <dgm:cxn modelId="{B4575A05-2D22-436C-ADFA-8331FDEED912}" type="presParOf" srcId="{FC0F75A7-2F21-45F2-AB5B-D2D9EBC56606}" destId="{F2EA54BF-119D-4143-A3DA-8FF3E5C86151}" srcOrd="1" destOrd="0" presId="urn:microsoft.com/office/officeart/2005/8/layout/orgChart1"/>
    <dgm:cxn modelId="{82933C2E-1573-4D73-B13F-5C90FAC34B4D}" type="presParOf" srcId="{FC0F75A7-2F21-45F2-AB5B-D2D9EBC56606}" destId="{82482684-6393-4A75-8472-EC6C1B044D98}" srcOrd="2" destOrd="0" presId="urn:microsoft.com/office/officeart/2005/8/layout/orgChart1"/>
    <dgm:cxn modelId="{755017F8-176D-42BC-98A0-3FF784310042}" type="presParOf" srcId="{56D3CB06-B2C3-4FB9-A5D8-1AC72416B660}" destId="{AE0B8A80-FB7F-4914-BA8C-1BA995BE3CEC}" srcOrd="2" destOrd="0" presId="urn:microsoft.com/office/officeart/2005/8/layout/orgChart1"/>
    <dgm:cxn modelId="{EF0944A9-7CBE-4C30-BCD5-1DCB19E19318}" type="presParOf" srcId="{56D3CB06-B2C3-4FB9-A5D8-1AC72416B660}" destId="{C3925819-ECB2-4F81-8E6B-76B6E830B095}" srcOrd="3" destOrd="0" presId="urn:microsoft.com/office/officeart/2005/8/layout/orgChart1"/>
    <dgm:cxn modelId="{2D6DA492-3AB9-415A-8950-36456BDC7947}" type="presParOf" srcId="{C3925819-ECB2-4F81-8E6B-76B6E830B095}" destId="{81281FF1-C7E9-44E5-8770-59996ABC9F94}" srcOrd="0" destOrd="0" presId="urn:microsoft.com/office/officeart/2005/8/layout/orgChart1"/>
    <dgm:cxn modelId="{5403A16A-57F7-4000-A28A-3B0B4F029F1A}" type="presParOf" srcId="{81281FF1-C7E9-44E5-8770-59996ABC9F94}" destId="{B9948DCF-BDC1-4F6D-AE40-49E185F2B85E}" srcOrd="0" destOrd="0" presId="urn:microsoft.com/office/officeart/2005/8/layout/orgChart1"/>
    <dgm:cxn modelId="{5769AEC9-9EEB-4D73-9FB2-046D319609FC}" type="presParOf" srcId="{81281FF1-C7E9-44E5-8770-59996ABC9F94}" destId="{3D0221EE-A347-4167-84F0-87DC9924D35F}" srcOrd="1" destOrd="0" presId="urn:microsoft.com/office/officeart/2005/8/layout/orgChart1"/>
    <dgm:cxn modelId="{F9214C70-F935-4A7F-90D3-B51533AE0FF7}" type="presParOf" srcId="{C3925819-ECB2-4F81-8E6B-76B6E830B095}" destId="{97E5C12B-EE32-4A93-8732-284F383D7E1C}" srcOrd="1" destOrd="0" presId="urn:microsoft.com/office/officeart/2005/8/layout/orgChart1"/>
    <dgm:cxn modelId="{EAFA5EF5-EC8C-4E65-899F-334934187BE2}" type="presParOf" srcId="{C3925819-ECB2-4F81-8E6B-76B6E830B095}" destId="{AFEA6A12-7C1D-4E7B-AF91-A63BBEBE1BF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B8A80-FB7F-4914-BA8C-1BA995BE3CEC}">
      <dsp:nvSpPr>
        <dsp:cNvPr id="0" name=""/>
        <dsp:cNvSpPr/>
      </dsp:nvSpPr>
      <dsp:spPr>
        <a:xfrm>
          <a:off x="4142404" y="1202266"/>
          <a:ext cx="91440" cy="1105574"/>
        </a:xfrm>
        <a:custGeom>
          <a:avLst/>
          <a:gdLst/>
          <a:ahLst/>
          <a:cxnLst/>
          <a:rect l="0" t="0" r="0" b="0"/>
          <a:pathLst>
            <a:path>
              <a:moveTo>
                <a:pt x="45720" y="0"/>
              </a:moveTo>
              <a:lnTo>
                <a:pt x="45720" y="1105574"/>
              </a:lnTo>
              <a:lnTo>
                <a:pt x="87525" y="1105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F3D652-DC0C-4DCB-A23F-39A2D3BAF42F}">
      <dsp:nvSpPr>
        <dsp:cNvPr id="0" name=""/>
        <dsp:cNvSpPr/>
      </dsp:nvSpPr>
      <dsp:spPr>
        <a:xfrm>
          <a:off x="4040345" y="1202266"/>
          <a:ext cx="147778" cy="650863"/>
        </a:xfrm>
        <a:custGeom>
          <a:avLst/>
          <a:gdLst/>
          <a:ahLst/>
          <a:cxnLst/>
          <a:rect l="0" t="0" r="0" b="0"/>
          <a:pathLst>
            <a:path>
              <a:moveTo>
                <a:pt x="147778" y="0"/>
              </a:moveTo>
              <a:lnTo>
                <a:pt x="147778" y="650863"/>
              </a:lnTo>
              <a:lnTo>
                <a:pt x="0" y="6508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2C3249-F791-42EF-9C9D-8FF8E3D24072}">
      <dsp:nvSpPr>
        <dsp:cNvPr id="0" name=""/>
        <dsp:cNvSpPr/>
      </dsp:nvSpPr>
      <dsp:spPr>
        <a:xfrm>
          <a:off x="4188124" y="1202266"/>
          <a:ext cx="2646305" cy="2286664"/>
        </a:xfrm>
        <a:custGeom>
          <a:avLst/>
          <a:gdLst/>
          <a:ahLst/>
          <a:cxnLst/>
          <a:rect l="0" t="0" r="0" b="0"/>
          <a:pathLst>
            <a:path>
              <a:moveTo>
                <a:pt x="0" y="0"/>
              </a:moveTo>
              <a:lnTo>
                <a:pt x="0" y="2092608"/>
              </a:lnTo>
              <a:lnTo>
                <a:pt x="2646305" y="2092608"/>
              </a:lnTo>
              <a:lnTo>
                <a:pt x="2646305" y="22866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17FFAF-0E49-4F69-821C-D85D008BBB37}">
      <dsp:nvSpPr>
        <dsp:cNvPr id="0" name=""/>
        <dsp:cNvSpPr/>
      </dsp:nvSpPr>
      <dsp:spPr>
        <a:xfrm>
          <a:off x="3918949" y="1202266"/>
          <a:ext cx="269174" cy="1979861"/>
        </a:xfrm>
        <a:custGeom>
          <a:avLst/>
          <a:gdLst/>
          <a:ahLst/>
          <a:cxnLst/>
          <a:rect l="0" t="0" r="0" b="0"/>
          <a:pathLst>
            <a:path>
              <a:moveTo>
                <a:pt x="269174" y="0"/>
              </a:moveTo>
              <a:lnTo>
                <a:pt x="269174" y="1785805"/>
              </a:lnTo>
              <a:lnTo>
                <a:pt x="0" y="1785805"/>
              </a:lnTo>
              <a:lnTo>
                <a:pt x="0" y="19798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DE28DD-5D63-46C5-8A4C-EACA4FF9BFD7}">
      <dsp:nvSpPr>
        <dsp:cNvPr id="0" name=""/>
        <dsp:cNvSpPr/>
      </dsp:nvSpPr>
      <dsp:spPr>
        <a:xfrm>
          <a:off x="1431862" y="1202266"/>
          <a:ext cx="2756261" cy="1782682"/>
        </a:xfrm>
        <a:custGeom>
          <a:avLst/>
          <a:gdLst/>
          <a:ahLst/>
          <a:cxnLst/>
          <a:rect l="0" t="0" r="0" b="0"/>
          <a:pathLst>
            <a:path>
              <a:moveTo>
                <a:pt x="2756261" y="0"/>
              </a:moveTo>
              <a:lnTo>
                <a:pt x="2756261" y="1588625"/>
              </a:lnTo>
              <a:lnTo>
                <a:pt x="0" y="1588625"/>
              </a:lnTo>
              <a:lnTo>
                <a:pt x="0" y="1782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F548E7-E2CB-4206-BF2C-296D28CDEF99}">
      <dsp:nvSpPr>
        <dsp:cNvPr id="0" name=""/>
        <dsp:cNvSpPr/>
      </dsp:nvSpPr>
      <dsp:spPr>
        <a:xfrm>
          <a:off x="1450150" y="663695"/>
          <a:ext cx="5475947" cy="538570"/>
        </a:xfrm>
        <a:prstGeom prst="rect">
          <a:avLst/>
        </a:prstGeom>
        <a:noFill/>
        <a:ln w="254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kern="1200" dirty="0">
              <a:solidFill>
                <a:sysClr val="windowText" lastClr="000000"/>
              </a:solidFill>
              <a:latin typeface="Times New Roman" panose="02020603050405020304" pitchFamily="18" charset="0"/>
              <a:cs typeface="Times New Roman" panose="02020603050405020304" pitchFamily="18" charset="0"/>
            </a:rPr>
            <a:t>Olvassa el a szöveget! Próbálja meg értelmezni, miről szól. </a:t>
          </a:r>
        </a:p>
      </dsp:txBody>
      <dsp:txXfrm>
        <a:off x="1450150" y="663695"/>
        <a:ext cx="5475947" cy="538570"/>
      </dsp:txXfrm>
    </dsp:sp>
    <dsp:sp modelId="{07AE5A78-2B75-4DD5-A015-FA3B948244AC}">
      <dsp:nvSpPr>
        <dsp:cNvPr id="0" name=""/>
        <dsp:cNvSpPr/>
      </dsp:nvSpPr>
      <dsp:spPr>
        <a:xfrm>
          <a:off x="139357" y="2984948"/>
          <a:ext cx="2585011" cy="1204145"/>
        </a:xfrm>
        <a:prstGeom prst="rect">
          <a:avLst/>
        </a:prstGeom>
        <a:solidFill>
          <a:schemeClr val="bg1"/>
        </a:solidFill>
        <a:ln w="222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hu-HU" sz="1600" kern="1200" dirty="0">
              <a:solidFill>
                <a:sysClr val="windowText" lastClr="000000"/>
              </a:solidFill>
              <a:latin typeface="Times New Roman" panose="02020603050405020304" pitchFamily="18" charset="0"/>
              <a:cs typeface="Times New Roman" panose="02020603050405020304" pitchFamily="18" charset="0"/>
            </a:rPr>
            <a:t>A feladat mellett zárójelben találja azoknak a szövegbeli bekezdéseknek a számát, amelyekben a választ megtalálja</a:t>
          </a:r>
          <a:r>
            <a:rPr lang="hu-HU" sz="1100" kern="1200" dirty="0">
              <a:solidFill>
                <a:sysClr val="windowText" lastClr="000000"/>
              </a:solidFill>
              <a:latin typeface="Times New Roman" panose="02020603050405020304" pitchFamily="18" charset="0"/>
              <a:cs typeface="Times New Roman" panose="02020603050405020304" pitchFamily="18" charset="0"/>
            </a:rPr>
            <a:t>.</a:t>
          </a:r>
        </a:p>
      </dsp:txBody>
      <dsp:txXfrm>
        <a:off x="139357" y="2984948"/>
        <a:ext cx="2585011" cy="1204145"/>
      </dsp:txXfrm>
    </dsp:sp>
    <dsp:sp modelId="{F0AFD604-318E-4ECB-8775-9EAA0E219E61}">
      <dsp:nvSpPr>
        <dsp:cNvPr id="0" name=""/>
        <dsp:cNvSpPr/>
      </dsp:nvSpPr>
      <dsp:spPr>
        <a:xfrm>
          <a:off x="2931269" y="3182127"/>
          <a:ext cx="1975361" cy="857875"/>
        </a:xfrm>
        <a:prstGeom prst="rect">
          <a:avLst/>
        </a:prstGeom>
        <a:solidFill>
          <a:schemeClr val="bg1"/>
        </a:solidFill>
        <a:ln w="222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hu-HU" sz="1600" kern="1200" baseline="0" dirty="0">
              <a:solidFill>
                <a:sysClr val="windowText" lastClr="000000"/>
              </a:solidFill>
              <a:latin typeface="Times New Roman" panose="02020603050405020304" pitchFamily="18" charset="0"/>
              <a:cs typeface="Times New Roman" panose="02020603050405020304" pitchFamily="18" charset="0"/>
            </a:rPr>
            <a:t>Válaszait pontosan, a feladatnak megfelelően igyekezzen megoldani!</a:t>
          </a:r>
        </a:p>
      </dsp:txBody>
      <dsp:txXfrm>
        <a:off x="2931269" y="3182127"/>
        <a:ext cx="1975361" cy="857875"/>
      </dsp:txXfrm>
    </dsp:sp>
    <dsp:sp modelId="{48C13D85-72F5-47CB-925A-AFD6CE883A83}">
      <dsp:nvSpPr>
        <dsp:cNvPr id="0" name=""/>
        <dsp:cNvSpPr/>
      </dsp:nvSpPr>
      <dsp:spPr>
        <a:xfrm>
          <a:off x="5320191" y="3488930"/>
          <a:ext cx="3028475" cy="1165454"/>
        </a:xfrm>
        <a:prstGeom prst="rect">
          <a:avLst/>
        </a:prstGeom>
        <a:noFill/>
        <a:ln w="222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kern="1200" dirty="0">
              <a:solidFill>
                <a:sysClr val="windowText" lastClr="000000"/>
              </a:solidFill>
              <a:latin typeface="Times New Roman" panose="02020603050405020304" pitchFamily="18" charset="0"/>
              <a:cs typeface="Times New Roman" panose="02020603050405020304" pitchFamily="18" charset="0"/>
            </a:rPr>
            <a:t>Ügyeljen a helyesírásra is! Ha valamelyik szóalak írásában nagyon bizonytalan, használja a teremben levő helyesírási szótárt!</a:t>
          </a:r>
        </a:p>
      </dsp:txBody>
      <dsp:txXfrm>
        <a:off x="5320191" y="3488930"/>
        <a:ext cx="3028475" cy="1165454"/>
      </dsp:txXfrm>
    </dsp:sp>
    <dsp:sp modelId="{98686801-9CEF-4AE9-88FD-8C64A9C4E3DE}">
      <dsp:nvSpPr>
        <dsp:cNvPr id="0" name=""/>
        <dsp:cNvSpPr/>
      </dsp:nvSpPr>
      <dsp:spPr>
        <a:xfrm>
          <a:off x="997546" y="1458618"/>
          <a:ext cx="3042798" cy="789022"/>
        </a:xfrm>
        <a:prstGeom prst="rect">
          <a:avLst/>
        </a:prstGeom>
        <a:solidFill>
          <a:schemeClr val="bg1"/>
        </a:solidFill>
        <a:ln w="222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kern="1200" baseline="0" dirty="0">
              <a:solidFill>
                <a:sysClr val="windowText" lastClr="000000"/>
              </a:solidFill>
              <a:latin typeface="Times New Roman" panose="02020603050405020304" pitchFamily="18" charset="0"/>
              <a:cs typeface="Times New Roman" panose="02020603050405020304" pitchFamily="18" charset="0"/>
            </a:rPr>
            <a:t>Fussa át a feladatokat! Kezdje el a megoldásukat azzal, amelyiket azonnal meg tudja oldani!</a:t>
          </a:r>
        </a:p>
      </dsp:txBody>
      <dsp:txXfrm>
        <a:off x="997546" y="1458618"/>
        <a:ext cx="3042798" cy="789022"/>
      </dsp:txXfrm>
    </dsp:sp>
    <dsp:sp modelId="{B9948DCF-BDC1-4F6D-AE40-49E185F2B85E}">
      <dsp:nvSpPr>
        <dsp:cNvPr id="0" name=""/>
        <dsp:cNvSpPr/>
      </dsp:nvSpPr>
      <dsp:spPr>
        <a:xfrm>
          <a:off x="4229929" y="1941582"/>
          <a:ext cx="3920745" cy="732515"/>
        </a:xfrm>
        <a:prstGeom prst="rect">
          <a:avLst/>
        </a:prstGeom>
        <a:solidFill>
          <a:schemeClr val="bg1"/>
        </a:solidFill>
        <a:ln w="222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kern="1200" baseline="0" dirty="0">
              <a:solidFill>
                <a:sysClr val="windowText" lastClr="000000"/>
              </a:solidFill>
              <a:latin typeface="Times New Roman" panose="02020603050405020304" pitchFamily="18" charset="0"/>
              <a:cs typeface="Times New Roman" panose="02020603050405020304" pitchFamily="18" charset="0"/>
            </a:rPr>
            <a:t>Folytassa</a:t>
          </a:r>
          <a:r>
            <a:rPr lang="hu-HU" sz="1600" kern="1200" dirty="0">
              <a:solidFill>
                <a:sysClr val="windowText" lastClr="000000"/>
              </a:solidFill>
              <a:latin typeface="Times New Roman" panose="02020603050405020304" pitchFamily="18" charset="0"/>
              <a:cs typeface="Times New Roman" panose="02020603050405020304" pitchFamily="18" charset="0"/>
            </a:rPr>
            <a:t> a feladatok megoldását! </a:t>
          </a:r>
        </a:p>
        <a:p>
          <a:pPr marL="0" lvl="0" indent="0" algn="ctr" defTabSz="711200">
            <a:lnSpc>
              <a:spcPct val="90000"/>
            </a:lnSpc>
            <a:spcBef>
              <a:spcPct val="0"/>
            </a:spcBef>
            <a:spcAft>
              <a:spcPct val="35000"/>
            </a:spcAft>
            <a:buNone/>
          </a:pPr>
          <a:r>
            <a:rPr lang="hu-HU" sz="1600" kern="1200" dirty="0">
              <a:solidFill>
                <a:sysClr val="windowText" lastClr="000000"/>
              </a:solidFill>
              <a:latin typeface="Times New Roman" panose="02020603050405020304" pitchFamily="18" charset="0"/>
              <a:cs typeface="Times New Roman" panose="02020603050405020304" pitchFamily="18" charset="0"/>
            </a:rPr>
            <a:t>Segít, ha időt szán a feladat értelmezésére!</a:t>
          </a:r>
          <a:endParaRPr lang="hu-HU" sz="1600" kern="1200" baseline="0" dirty="0">
            <a:solidFill>
              <a:sysClr val="windowText" lastClr="000000"/>
            </a:solidFill>
            <a:latin typeface="Times New Roman" panose="02020603050405020304" pitchFamily="18" charset="0"/>
            <a:cs typeface="Times New Roman" panose="02020603050405020304" pitchFamily="18" charset="0"/>
          </a:endParaRPr>
        </a:p>
      </dsp:txBody>
      <dsp:txXfrm>
        <a:off x="4229929" y="1941582"/>
        <a:ext cx="3920745" cy="73251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u-HU" dirty="0"/>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8FF4568-1D96-4191-A74D-EA5C2262C672}" type="datetime1">
              <a:rPr lang="hu-HU" smtClean="0"/>
              <a:t>2024. 02. 22.</a:t>
            </a:fld>
            <a:endParaRPr lang="hu-HU" dirty="0"/>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u-HU" dirty="0"/>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hu-HU" smtClean="0"/>
              <a:t>‹#›</a:t>
            </a:fld>
            <a:endParaRPr lang="hu-HU"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u-HU" noProof="0"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EDD413D-7C8F-4737-87C6-CF24A54ECBD4}" type="datetime1">
              <a:rPr lang="hu-HU" noProof="0" smtClean="0"/>
              <a:t>2024. 02. 22.</a:t>
            </a:fld>
            <a:endParaRPr lang="hu-HU" noProof="0"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hu-HU" noProof="0" dirty="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u-HU" noProof="0" dirty="0"/>
              <a:t>Mintaszöveg szerkesztése</a:t>
            </a:r>
          </a:p>
          <a:p>
            <a:pPr lvl="1" rtl="0"/>
            <a:r>
              <a:rPr lang="hu-HU" noProof="0" dirty="0"/>
              <a:t>Második szint</a:t>
            </a:r>
          </a:p>
          <a:p>
            <a:pPr lvl="2" rtl="0"/>
            <a:r>
              <a:rPr lang="hu-HU" noProof="0" dirty="0"/>
              <a:t>Harmadik szint</a:t>
            </a:r>
          </a:p>
          <a:p>
            <a:pPr lvl="3" rtl="0"/>
            <a:r>
              <a:rPr lang="hu-HU" noProof="0" dirty="0"/>
              <a:t>Negyedik szint</a:t>
            </a:r>
          </a:p>
          <a:p>
            <a:pPr lvl="4" rtl="0"/>
            <a:r>
              <a:rPr lang="hu-HU" noProof="0" dirty="0"/>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u-HU" noProof="0"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hu-HU" noProof="0" smtClean="0"/>
              <a:t>‹#›</a:t>
            </a:fld>
            <a:endParaRPr lang="hu-HU"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rtlCol="0"/>
          <a:lstStyle/>
          <a:p>
            <a:pPr rtl="0"/>
            <a:endParaRPr lang="hu-HU" dirty="0"/>
          </a:p>
        </p:txBody>
      </p:sp>
      <p:sp>
        <p:nvSpPr>
          <p:cNvPr id="4" name="Dia számának helye 3"/>
          <p:cNvSpPr>
            <a:spLocks noGrp="1"/>
          </p:cNvSpPr>
          <p:nvPr>
            <p:ph type="sldNum" sz="quarter" idx="10"/>
          </p:nvPr>
        </p:nvSpPr>
        <p:spPr/>
        <p:txBody>
          <a:bodyPr rtlCol="0"/>
          <a:lstStyle/>
          <a:p>
            <a:pPr rtl="0"/>
            <a:fld id="{32674CE4-FBD8-4481-AEFB-CA53E599A745}" type="slidenum">
              <a:rPr lang="hu-HU" smtClean="0"/>
              <a:t>1</a:t>
            </a:fld>
            <a:endParaRPr lang="hu-HU"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rtlCol="0"/>
          <a:lstStyle/>
          <a:p>
            <a:pPr marL="171450" indent="-171450" rtl="0">
              <a:buFont typeface="Arial" panose="020B0604020202020204" pitchFamily="34" charset="0"/>
              <a:buChar char="•"/>
            </a:pPr>
            <a:r>
              <a:rPr lang="hu-HU" dirty="0"/>
              <a:t>A közönség haszna a bemutatóból: a felnőtt tanulókat jobban érdekli a téma, ha tudják, hogy miért vagy miben hasznos nekik.</a:t>
            </a:r>
          </a:p>
          <a:p>
            <a:pPr marL="171450" indent="-171450" rtl="0">
              <a:buFont typeface="Arial" panose="020B0604020202020204" pitchFamily="34" charset="0"/>
              <a:buChar char="•"/>
            </a:pPr>
            <a:r>
              <a:rPr lang="hu-HU" dirty="0"/>
              <a:t>Az előadó szakértelmének szintje a tárgyban: röviden jelezze, hogy milyen múltra tekinthet vissza ebben a témában, vagy magyarázza el, hogy miért érdemes a résztvevőknek odafigyelniük Önre.</a:t>
            </a:r>
          </a:p>
        </p:txBody>
      </p:sp>
      <p:sp>
        <p:nvSpPr>
          <p:cNvPr id="4" name="Dia számának helye 3"/>
          <p:cNvSpPr>
            <a:spLocks noGrp="1"/>
          </p:cNvSpPr>
          <p:nvPr>
            <p:ph type="sldNum" sz="quarter" idx="10"/>
          </p:nvPr>
        </p:nvSpPr>
        <p:spPr/>
        <p:txBody>
          <a:bodyPr rtlCol="0"/>
          <a:lstStyle/>
          <a:p>
            <a:pPr rtl="0"/>
            <a:fld id="{CF2FD335-6D8E-486A-8F5F-DFC7325903FF}" type="slidenum">
              <a:rPr lang="hu-HU" smtClean="0"/>
              <a:t>23</a:t>
            </a:fld>
            <a:endParaRPr lang="hu-HU" dirty="0"/>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rtlCol="0"/>
          <a:lstStyle/>
          <a:p>
            <a:pPr rtl="0"/>
            <a:r>
              <a:rPr lang="hu-HU" dirty="0"/>
              <a:t>A tanórák leírása legyen rövid.</a:t>
            </a:r>
          </a:p>
          <a:p>
            <a:pPr rtl="0"/>
            <a:endParaRPr lang="hu-HU" dirty="0"/>
          </a:p>
        </p:txBody>
      </p:sp>
      <p:sp>
        <p:nvSpPr>
          <p:cNvPr id="4" name="Dia számának helye 3"/>
          <p:cNvSpPr>
            <a:spLocks noGrp="1"/>
          </p:cNvSpPr>
          <p:nvPr>
            <p:ph type="sldNum" sz="quarter" idx="10"/>
          </p:nvPr>
        </p:nvSpPr>
        <p:spPr/>
        <p:txBody>
          <a:bodyPr rtlCol="0"/>
          <a:lstStyle/>
          <a:p>
            <a:pPr rtl="0"/>
            <a:fld id="{CF2FD335-6D8E-486A-8F5F-DFC7325903FF}" type="slidenum">
              <a:rPr lang="hu-HU" smtClean="0"/>
              <a:t>27</a:t>
            </a:fld>
            <a:endParaRPr lang="hu-HU" dirty="0"/>
          </a:p>
        </p:txBody>
      </p:sp>
    </p:spTree>
    <p:extLst>
      <p:ext uri="{BB962C8B-B14F-4D97-AF65-F5344CB8AC3E}">
        <p14:creationId xmlns:p14="http://schemas.microsoft.com/office/powerpoint/2010/main" val="95587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rtl="0"/>
            <a:fld id="{32674CE4-FBD8-4481-AEFB-CA53E599A745}" type="slidenum">
              <a:rPr lang="hu-HU" smtClean="0"/>
              <a:t>37</a:t>
            </a:fld>
            <a:endParaRPr lang="hu-HU" dirty="0"/>
          </a:p>
        </p:txBody>
      </p:sp>
    </p:spTree>
    <p:extLst>
      <p:ext uri="{BB962C8B-B14F-4D97-AF65-F5344CB8AC3E}">
        <p14:creationId xmlns:p14="http://schemas.microsoft.com/office/powerpoint/2010/main" val="322233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9" name="Téglalap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23" name="Téglalap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24" name="Téglalap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25" name="Téglalap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26" name="Téglalap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27" name="Téglalap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useBgFill="1">
        <p:nvSpPr>
          <p:cNvPr id="30" name="Lekerekített téglalap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useBgFill="1">
        <p:nvSpPr>
          <p:cNvPr id="31" name="Lekerekített téglalap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7" name="Téglalap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10" name="Téglalap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11" name="Téglalap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8" name="Cím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hu-HU" noProof="0"/>
              <a:t>Mintacím szerkesztése</a:t>
            </a:r>
            <a:endParaRPr lang="hu-HU" noProof="0" dirty="0"/>
          </a:p>
        </p:txBody>
      </p:sp>
      <p:sp>
        <p:nvSpPr>
          <p:cNvPr id="9" name="Alcím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hu-HU" noProof="0"/>
              <a:t>Alcím mintájának szerkesztése</a:t>
            </a:r>
            <a:endParaRPr lang="hu-HU" noProof="0" dirty="0"/>
          </a:p>
        </p:txBody>
      </p:sp>
      <p:sp>
        <p:nvSpPr>
          <p:cNvPr id="17" name="Élőláb helye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hu-HU" noProof="0" dirty="0"/>
              <a:t>Élőláb beszúrása</a:t>
            </a:r>
          </a:p>
        </p:txBody>
      </p:sp>
      <p:sp>
        <p:nvSpPr>
          <p:cNvPr id="28" name="Dátum helye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pPr rtl="0"/>
            <a:fld id="{7548B0D2-64FA-451B-9555-0738C31EEC49}" type="datetime1">
              <a:rPr lang="hu-HU" noProof="0" smtClean="0"/>
              <a:t>2024. 02. 22.</a:t>
            </a:fld>
            <a:endParaRPr lang="hu-HU" noProof="0" dirty="0"/>
          </a:p>
        </p:txBody>
      </p:sp>
      <p:sp>
        <p:nvSpPr>
          <p:cNvPr id="29" name="Dia számának helye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hu-HU" noProof="0" smtClean="0"/>
              <a:t>‹#›</a:t>
            </a:fld>
            <a:endParaRPr lang="hu-HU"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Függőleges szöveg helye 2"/>
          <p:cNvSpPr>
            <a:spLocks noGrp="1"/>
          </p:cNvSpPr>
          <p:nvPr>
            <p:ph type="body" orient="vert" idx="1"/>
          </p:nvPr>
        </p:nvSpPr>
        <p:spPr/>
        <p:txBody>
          <a:bodyPr vert="eaVert" rtlCol="0"/>
          <a:lstStyle>
            <a:lvl1pPr>
              <a:defRPr/>
            </a:lvl1pPr>
            <a:lvl5pPr>
              <a:defRPr/>
            </a:lvl5pPr>
          </a:lstStyle>
          <a:p>
            <a:pPr lvl="0" rtl="0" eaLnBrk="1" latinLnBrk="0" hangingPunct="1"/>
            <a:r>
              <a:rPr lang="hu-HU" noProof="0"/>
              <a:t>Mintaszöveg szerkesztése</a:t>
            </a:r>
          </a:p>
          <a:p>
            <a:pPr lvl="1" rtl="0" eaLnBrk="1" latinLnBrk="0" hangingPunct="1"/>
            <a:r>
              <a:rPr lang="hu-HU" noProof="0"/>
              <a:t>Második szint</a:t>
            </a:r>
          </a:p>
          <a:p>
            <a:pPr lvl="2" rtl="0" eaLnBrk="1" latinLnBrk="0" hangingPunct="1"/>
            <a:r>
              <a:rPr lang="hu-HU" noProof="0"/>
              <a:t>Harmadik szint</a:t>
            </a:r>
          </a:p>
          <a:p>
            <a:pPr lvl="3" rtl="0" eaLnBrk="1" latinLnBrk="0" hangingPunct="1"/>
            <a:r>
              <a:rPr lang="hu-HU" noProof="0"/>
              <a:t>Negyedik szint</a:t>
            </a:r>
          </a:p>
          <a:p>
            <a:pPr lvl="4" rtl="0" eaLnBrk="1" latinLnBrk="0" hangingPunct="1"/>
            <a:r>
              <a:rPr lang="hu-HU" noProof="0"/>
              <a:t>Ötödik szint</a:t>
            </a:r>
            <a:endParaRPr kumimoji="0" lang="hu-HU" noProof="0" dirty="0"/>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4" name="Dátum helye 3"/>
          <p:cNvSpPr>
            <a:spLocks noGrp="1"/>
          </p:cNvSpPr>
          <p:nvPr>
            <p:ph type="dt" sz="half" idx="10"/>
          </p:nvPr>
        </p:nvSpPr>
        <p:spPr/>
        <p:txBody>
          <a:bodyPr rtlCol="0"/>
          <a:lstStyle/>
          <a:p>
            <a:pPr rtl="0"/>
            <a:fld id="{357FA5C1-63F3-4AAE-8B9C-CCA66CF7E99E}" type="datetime1">
              <a:rPr lang="hu-HU" noProof="0" smtClean="0"/>
              <a:t>2024. 02. 22.</a:t>
            </a:fld>
            <a:endParaRPr lang="hu-HU" noProof="0" dirty="0"/>
          </a:p>
        </p:txBody>
      </p:sp>
      <p:sp>
        <p:nvSpPr>
          <p:cNvPr id="6" name="Dia számának helye 5"/>
          <p:cNvSpPr>
            <a:spLocks noGrp="1"/>
          </p:cNvSpPr>
          <p:nvPr>
            <p:ph type="sldNum" sz="quarter" idx="12"/>
          </p:nvPr>
        </p:nvSpPr>
        <p:spPr/>
        <p:txBody>
          <a:bodyPr rtlCol="0"/>
          <a:lstStyle/>
          <a:p>
            <a:pPr rtl="0"/>
            <a:fld id="{401CF334-2D5C-4859-84A6-CA7E6E43FAEB}" type="slidenum">
              <a:rPr lang="hu-HU" noProof="0" smtClean="0"/>
              <a:t>‹#›</a:t>
            </a:fld>
            <a:endParaRPr lang="hu-HU"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hasCustomPrompt="1"/>
          </p:nvPr>
        </p:nvSpPr>
        <p:spPr>
          <a:xfrm>
            <a:off x="9042400" y="1143000"/>
            <a:ext cx="2540000" cy="5448300"/>
          </a:xfrm>
        </p:spPr>
        <p:txBody>
          <a:bodyPr vert="eaVert" rtlCol="0"/>
          <a:lstStyle>
            <a:lvl1pPr>
              <a:defRPr/>
            </a:lvl1pPr>
          </a:lstStyle>
          <a:p>
            <a:pPr rtl="0"/>
            <a:r>
              <a:rPr lang="hu-HU" noProof="0" dirty="0"/>
              <a:t>Mintacím szerkesztése</a:t>
            </a:r>
          </a:p>
        </p:txBody>
      </p:sp>
      <p:sp>
        <p:nvSpPr>
          <p:cNvPr id="3" name="Függőleges szöveg helye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hu-HU" noProof="0" dirty="0"/>
              <a:t>Mintaszöveg szerkesztése</a:t>
            </a:r>
          </a:p>
          <a:p>
            <a:pPr lvl="1" rtl="0" eaLnBrk="1" latinLnBrk="0" hangingPunct="1"/>
            <a:r>
              <a:rPr lang="hu-HU" noProof="0" dirty="0"/>
              <a:t>Második szint</a:t>
            </a:r>
          </a:p>
          <a:p>
            <a:pPr lvl="2" rtl="0" eaLnBrk="1" latinLnBrk="0" hangingPunct="1"/>
            <a:r>
              <a:rPr lang="hu-HU" noProof="0" dirty="0"/>
              <a:t>Harmadik szint</a:t>
            </a:r>
          </a:p>
          <a:p>
            <a:pPr lvl="3" rtl="0" eaLnBrk="1" latinLnBrk="0" hangingPunct="1"/>
            <a:r>
              <a:rPr lang="hu-HU" noProof="0" dirty="0"/>
              <a:t>Negyedik szint</a:t>
            </a:r>
          </a:p>
          <a:p>
            <a:pPr lvl="4" rtl="0" eaLnBrk="1" latinLnBrk="0" hangingPunct="1"/>
            <a:r>
              <a:rPr lang="hu-HU" noProof="0" dirty="0"/>
              <a:t>Ötödik szint</a:t>
            </a:r>
            <a:endParaRPr kumimoji="0" lang="hu-HU" noProof="0" dirty="0"/>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4" name="Dátum helye 3"/>
          <p:cNvSpPr>
            <a:spLocks noGrp="1"/>
          </p:cNvSpPr>
          <p:nvPr>
            <p:ph type="dt" sz="half" idx="10"/>
          </p:nvPr>
        </p:nvSpPr>
        <p:spPr/>
        <p:txBody>
          <a:bodyPr rtlCol="0"/>
          <a:lstStyle/>
          <a:p>
            <a:pPr rtl="0"/>
            <a:fld id="{1575A676-1995-4B79-98DE-BD91B1E7AC99}" type="datetime1">
              <a:rPr lang="hu-HU" noProof="0" smtClean="0"/>
              <a:t>2024. 02. 22.</a:t>
            </a:fld>
            <a:endParaRPr lang="hu-HU" noProof="0" dirty="0"/>
          </a:p>
        </p:txBody>
      </p:sp>
      <p:sp>
        <p:nvSpPr>
          <p:cNvPr id="6" name="Dia számának helye 5"/>
          <p:cNvSpPr>
            <a:spLocks noGrp="1"/>
          </p:cNvSpPr>
          <p:nvPr>
            <p:ph type="sldNum" sz="quarter" idx="12"/>
          </p:nvPr>
        </p:nvSpPr>
        <p:spPr/>
        <p:txBody>
          <a:bodyPr rtlCol="0"/>
          <a:lstStyle/>
          <a:p>
            <a:pPr rtl="0"/>
            <a:fld id="{401CF334-2D5C-4859-84A6-CA7E6E43FAEB}" type="slidenum">
              <a:rPr lang="hu-HU" noProof="0" smtClean="0"/>
              <a:t>‹#›</a:t>
            </a:fld>
            <a:endParaRPr lang="hu-HU"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Tartalom helye 2"/>
          <p:cNvSpPr>
            <a:spLocks noGrp="1"/>
          </p:cNvSpPr>
          <p:nvPr>
            <p:ph idx="1"/>
          </p:nvPr>
        </p:nvSpPr>
        <p:spPr/>
        <p:txBody>
          <a:bodyPr rtlCol="0"/>
          <a:lstStyle>
            <a:lvl1pPr>
              <a:defRPr/>
            </a:lvl1pPr>
            <a:lvl5pPr>
              <a:defRPr/>
            </a:lvl5pPr>
            <a:lvl6pPr>
              <a:defRPr/>
            </a:lvl6pPr>
          </a:lstStyle>
          <a:p>
            <a:pPr lvl="0" rtl="0" eaLnBrk="1" latinLnBrk="0" hangingPunct="1"/>
            <a:r>
              <a:rPr lang="hu-HU" noProof="0"/>
              <a:t>Mintaszöveg szerkesztése</a:t>
            </a:r>
          </a:p>
          <a:p>
            <a:pPr lvl="1" rtl="0" eaLnBrk="1" latinLnBrk="0" hangingPunct="1"/>
            <a:r>
              <a:rPr lang="hu-HU" noProof="0"/>
              <a:t>Második szint</a:t>
            </a:r>
          </a:p>
          <a:p>
            <a:pPr lvl="2" rtl="0" eaLnBrk="1" latinLnBrk="0" hangingPunct="1"/>
            <a:r>
              <a:rPr lang="hu-HU" noProof="0"/>
              <a:t>Harmadik szint</a:t>
            </a:r>
          </a:p>
          <a:p>
            <a:pPr lvl="3" rtl="0" eaLnBrk="1" latinLnBrk="0" hangingPunct="1"/>
            <a:r>
              <a:rPr lang="hu-HU" noProof="0"/>
              <a:t>Negyedik szint</a:t>
            </a:r>
          </a:p>
          <a:p>
            <a:pPr lvl="4" rtl="0" eaLnBrk="1" latinLnBrk="0" hangingPunct="1"/>
            <a:r>
              <a:rPr lang="hu-HU" noProof="0"/>
              <a:t>Ötödik szint</a:t>
            </a:r>
            <a:endParaRPr kumimoji="0" lang="hu-HU" noProof="0" dirty="0"/>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4" name="Dátum helye 3"/>
          <p:cNvSpPr>
            <a:spLocks noGrp="1"/>
          </p:cNvSpPr>
          <p:nvPr>
            <p:ph type="dt" sz="half" idx="10"/>
          </p:nvPr>
        </p:nvSpPr>
        <p:spPr/>
        <p:txBody>
          <a:bodyPr rtlCol="0"/>
          <a:lstStyle/>
          <a:p>
            <a:pPr rtl="0"/>
            <a:fld id="{D14E6BEC-038F-4A7A-A937-FCDA43C4D9E9}" type="datetime1">
              <a:rPr lang="hu-HU" noProof="0" smtClean="0"/>
              <a:t>2024. 02. 22.</a:t>
            </a:fld>
            <a:endParaRPr lang="hu-HU" noProof="0" dirty="0"/>
          </a:p>
        </p:txBody>
      </p:sp>
      <p:sp>
        <p:nvSpPr>
          <p:cNvPr id="6" name="Dia számának helye 5"/>
          <p:cNvSpPr>
            <a:spLocks noGrp="1"/>
          </p:cNvSpPr>
          <p:nvPr>
            <p:ph type="sldNum" sz="quarter" idx="12"/>
          </p:nvPr>
        </p:nvSpPr>
        <p:spPr/>
        <p:txBody>
          <a:bodyPr rtlCol="0"/>
          <a:lstStyle/>
          <a:p>
            <a:pPr rtl="0"/>
            <a:fld id="{401CF334-2D5C-4859-84A6-CA7E6E43FAEB}" type="slidenum">
              <a:rPr lang="hu-HU" noProof="0" smtClean="0"/>
              <a:t>‹#›</a:t>
            </a:fld>
            <a:endParaRPr lang="hu-HU"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hu-HU" noProof="0"/>
              <a:t>Mintacím szerkesztése</a:t>
            </a:r>
            <a:endParaRPr kumimoji="0" lang="hu-HU" noProof="0" dirty="0"/>
          </a:p>
        </p:txBody>
      </p:sp>
      <p:sp>
        <p:nvSpPr>
          <p:cNvPr id="3" name="Szöveg helye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hu-HU" noProof="0"/>
              <a:t>Mintaszöveg szerkesztése</a:t>
            </a:r>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4" name="Dátum helye 3"/>
          <p:cNvSpPr>
            <a:spLocks noGrp="1"/>
          </p:cNvSpPr>
          <p:nvPr>
            <p:ph type="dt" sz="half" idx="10"/>
          </p:nvPr>
        </p:nvSpPr>
        <p:spPr/>
        <p:txBody>
          <a:bodyPr rtlCol="0"/>
          <a:lstStyle/>
          <a:p>
            <a:pPr rtl="0"/>
            <a:fld id="{8F0362BB-59E5-4316-9CD6-31BBB04A4B45}" type="datetime1">
              <a:rPr lang="hu-HU" noProof="0" smtClean="0"/>
              <a:t>2024. 02. 22.</a:t>
            </a:fld>
            <a:endParaRPr lang="hu-HU" noProof="0" dirty="0"/>
          </a:p>
        </p:txBody>
      </p:sp>
      <p:sp>
        <p:nvSpPr>
          <p:cNvPr id="6" name="Dia számának helye 5"/>
          <p:cNvSpPr>
            <a:spLocks noGrp="1"/>
          </p:cNvSpPr>
          <p:nvPr>
            <p:ph type="sldNum" sz="quarter" idx="12"/>
          </p:nvPr>
        </p:nvSpPr>
        <p:spPr/>
        <p:txBody>
          <a:bodyPr rtlCol="0"/>
          <a:lstStyle/>
          <a:p>
            <a:pPr rtl="0"/>
            <a:fld id="{401CF334-2D5C-4859-84A6-CA7E6E43FAEB}" type="slidenum">
              <a:rPr lang="hu-HU" noProof="0" smtClean="0"/>
              <a:t>‹#›</a:t>
            </a:fld>
            <a:endParaRPr lang="hu-HU"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Tartalom helye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hu-HU" noProof="0"/>
              <a:t>Mintaszöveg szerkesztése</a:t>
            </a:r>
          </a:p>
          <a:p>
            <a:pPr lvl="1" rtl="0" eaLnBrk="1" latinLnBrk="0" hangingPunct="1"/>
            <a:r>
              <a:rPr lang="hu-HU" noProof="0"/>
              <a:t>Második szint</a:t>
            </a:r>
          </a:p>
          <a:p>
            <a:pPr lvl="2" rtl="0" eaLnBrk="1" latinLnBrk="0" hangingPunct="1"/>
            <a:r>
              <a:rPr lang="hu-HU" noProof="0"/>
              <a:t>Harmadik szint</a:t>
            </a:r>
          </a:p>
          <a:p>
            <a:pPr lvl="3" rtl="0" eaLnBrk="1" latinLnBrk="0" hangingPunct="1"/>
            <a:r>
              <a:rPr lang="hu-HU" noProof="0"/>
              <a:t>Negyedik szint</a:t>
            </a:r>
          </a:p>
          <a:p>
            <a:pPr lvl="4" rtl="0" eaLnBrk="1" latinLnBrk="0" hangingPunct="1"/>
            <a:r>
              <a:rPr lang="hu-HU" noProof="0"/>
              <a:t>Ötödik szint</a:t>
            </a:r>
            <a:endParaRPr kumimoji="0" lang="hu-HU" noProof="0" dirty="0"/>
          </a:p>
        </p:txBody>
      </p:sp>
      <p:sp>
        <p:nvSpPr>
          <p:cNvPr id="4" name="Tartalom helye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hu-HU" noProof="0"/>
              <a:t>Mintaszöveg szerkesztése</a:t>
            </a:r>
          </a:p>
          <a:p>
            <a:pPr lvl="1" rtl="0" eaLnBrk="1" latinLnBrk="0" hangingPunct="1"/>
            <a:r>
              <a:rPr lang="hu-HU" noProof="0"/>
              <a:t>Második szint</a:t>
            </a:r>
          </a:p>
          <a:p>
            <a:pPr lvl="2" rtl="0" eaLnBrk="1" latinLnBrk="0" hangingPunct="1"/>
            <a:r>
              <a:rPr lang="hu-HU" noProof="0"/>
              <a:t>Harmadik szint</a:t>
            </a:r>
          </a:p>
          <a:p>
            <a:pPr lvl="3" rtl="0" eaLnBrk="1" latinLnBrk="0" hangingPunct="1"/>
            <a:r>
              <a:rPr lang="hu-HU" noProof="0"/>
              <a:t>Negyedik szint</a:t>
            </a:r>
          </a:p>
          <a:p>
            <a:pPr lvl="4" rtl="0" eaLnBrk="1" latinLnBrk="0" hangingPunct="1"/>
            <a:r>
              <a:rPr lang="hu-HU" noProof="0"/>
              <a:t>Ötödik szint</a:t>
            </a:r>
            <a:endParaRPr kumimoji="0" lang="hu-HU" noProof="0" dirty="0"/>
          </a:p>
        </p:txBody>
      </p:sp>
      <p:sp>
        <p:nvSpPr>
          <p:cNvPr id="6" name="Élőláb helye 5"/>
          <p:cNvSpPr>
            <a:spLocks noGrp="1"/>
          </p:cNvSpPr>
          <p:nvPr>
            <p:ph type="ftr" sz="quarter" idx="11"/>
          </p:nvPr>
        </p:nvSpPr>
        <p:spPr/>
        <p:txBody>
          <a:bodyPr rtlCol="0"/>
          <a:lstStyle/>
          <a:p>
            <a:pPr rtl="0"/>
            <a:r>
              <a:rPr lang="hu-HU" noProof="0" dirty="0"/>
              <a:t>Élőláb beszúrása</a:t>
            </a:r>
          </a:p>
        </p:txBody>
      </p:sp>
      <p:sp>
        <p:nvSpPr>
          <p:cNvPr id="5" name="Dátum helye 4"/>
          <p:cNvSpPr>
            <a:spLocks noGrp="1"/>
          </p:cNvSpPr>
          <p:nvPr>
            <p:ph type="dt" sz="half" idx="10"/>
          </p:nvPr>
        </p:nvSpPr>
        <p:spPr/>
        <p:txBody>
          <a:bodyPr rtlCol="0"/>
          <a:lstStyle/>
          <a:p>
            <a:pPr rtl="0"/>
            <a:fld id="{32A2C380-855D-475C-AEF0-719F0C1ECC84}" type="datetime1">
              <a:rPr lang="hu-HU" noProof="0" smtClean="0"/>
              <a:t>2024. 02. 22.</a:t>
            </a:fld>
            <a:endParaRPr lang="hu-HU" noProof="0" dirty="0"/>
          </a:p>
        </p:txBody>
      </p:sp>
      <p:sp>
        <p:nvSpPr>
          <p:cNvPr id="7" name="Dia számának helye 6"/>
          <p:cNvSpPr>
            <a:spLocks noGrp="1"/>
          </p:cNvSpPr>
          <p:nvPr>
            <p:ph type="sldNum" sz="quarter" idx="12"/>
          </p:nvPr>
        </p:nvSpPr>
        <p:spPr/>
        <p:txBody>
          <a:bodyPr rtlCol="0"/>
          <a:lstStyle/>
          <a:p>
            <a:pPr rtl="0"/>
            <a:fld id="{401CF334-2D5C-4859-84A6-CA7E6E43FAEB}" type="slidenum">
              <a:rPr lang="hu-HU" noProof="0" smtClean="0"/>
              <a:t>‹#›</a:t>
            </a:fld>
            <a:endParaRPr lang="hu-HU"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508000" y="1143000"/>
            <a:ext cx="11176000" cy="1069848"/>
          </a:xfrm>
        </p:spPr>
        <p:txBody>
          <a:bodyPr rtlCol="0" anchor="ctr"/>
          <a:lstStyle>
            <a:lvl1pPr>
              <a:defRPr sz="4000" b="0" i="0" cap="none" baseline="0"/>
            </a:lvl1pPr>
          </a:lstStyle>
          <a:p>
            <a:pPr rtl="0"/>
            <a:r>
              <a:rPr lang="hu-HU" noProof="0"/>
              <a:t>Mintacím szerkesztése</a:t>
            </a:r>
            <a:endParaRPr lang="hu-HU" noProof="0" dirty="0"/>
          </a:p>
        </p:txBody>
      </p:sp>
      <p:sp>
        <p:nvSpPr>
          <p:cNvPr id="3" name="Szöveg helye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hu-HU" noProof="0"/>
              <a:t>Mintaszöveg szerkesztése</a:t>
            </a:r>
          </a:p>
        </p:txBody>
      </p:sp>
      <p:sp>
        <p:nvSpPr>
          <p:cNvPr id="5" name="Tartalom helye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hu-HU" noProof="0"/>
              <a:t>Mintaszöveg szerkesztése</a:t>
            </a:r>
          </a:p>
          <a:p>
            <a:pPr lvl="1" rtl="0" eaLnBrk="1" latinLnBrk="0" hangingPunct="1"/>
            <a:r>
              <a:rPr lang="hu-HU" noProof="0"/>
              <a:t>Második szint</a:t>
            </a:r>
          </a:p>
          <a:p>
            <a:pPr lvl="2" rtl="0" eaLnBrk="1" latinLnBrk="0" hangingPunct="1"/>
            <a:r>
              <a:rPr lang="hu-HU" noProof="0"/>
              <a:t>Harmadik szint</a:t>
            </a:r>
          </a:p>
          <a:p>
            <a:pPr lvl="3" rtl="0" eaLnBrk="1" latinLnBrk="0" hangingPunct="1"/>
            <a:r>
              <a:rPr lang="hu-HU" noProof="0"/>
              <a:t>Negyedik szint</a:t>
            </a:r>
          </a:p>
          <a:p>
            <a:pPr lvl="4" rtl="0" eaLnBrk="1" latinLnBrk="0" hangingPunct="1"/>
            <a:r>
              <a:rPr lang="hu-HU" noProof="0"/>
              <a:t>Ötödik szint</a:t>
            </a:r>
            <a:endParaRPr kumimoji="0" lang="hu-HU" noProof="0" dirty="0"/>
          </a:p>
        </p:txBody>
      </p:sp>
      <p:sp>
        <p:nvSpPr>
          <p:cNvPr id="4" name="Szöveg helye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hu-HU" noProof="0"/>
              <a:t>Mintaszöveg szerkesztése</a:t>
            </a:r>
          </a:p>
        </p:txBody>
      </p:sp>
      <p:sp>
        <p:nvSpPr>
          <p:cNvPr id="6" name="Tartalom helye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hu-HU" noProof="0"/>
              <a:t>Mintaszöveg szerkesztése</a:t>
            </a:r>
          </a:p>
          <a:p>
            <a:pPr lvl="1" rtl="0" eaLnBrk="1" latinLnBrk="0" hangingPunct="1"/>
            <a:r>
              <a:rPr lang="hu-HU" noProof="0"/>
              <a:t>Második szint</a:t>
            </a:r>
          </a:p>
          <a:p>
            <a:pPr lvl="2" rtl="0" eaLnBrk="1" latinLnBrk="0" hangingPunct="1"/>
            <a:r>
              <a:rPr lang="hu-HU" noProof="0"/>
              <a:t>Harmadik szint</a:t>
            </a:r>
          </a:p>
          <a:p>
            <a:pPr lvl="3" rtl="0" eaLnBrk="1" latinLnBrk="0" hangingPunct="1"/>
            <a:r>
              <a:rPr lang="hu-HU" noProof="0"/>
              <a:t>Negyedik szint</a:t>
            </a:r>
          </a:p>
          <a:p>
            <a:pPr lvl="4" rtl="0" eaLnBrk="1" latinLnBrk="0" hangingPunct="1"/>
            <a:r>
              <a:rPr lang="hu-HU" noProof="0"/>
              <a:t>Ötödik szint</a:t>
            </a:r>
            <a:endParaRPr kumimoji="0" lang="hu-HU" noProof="0" dirty="0"/>
          </a:p>
        </p:txBody>
      </p:sp>
      <p:sp>
        <p:nvSpPr>
          <p:cNvPr id="28" name="Élőláb helye 27"/>
          <p:cNvSpPr>
            <a:spLocks noGrp="1"/>
          </p:cNvSpPr>
          <p:nvPr>
            <p:ph type="ftr" sz="quarter" idx="12"/>
          </p:nvPr>
        </p:nvSpPr>
        <p:spPr/>
        <p:txBody>
          <a:bodyPr rtlCol="0"/>
          <a:lstStyle/>
          <a:p>
            <a:pPr rtl="0"/>
            <a:r>
              <a:rPr lang="hu-HU" noProof="0" dirty="0"/>
              <a:t>Élőláb beszúrása</a:t>
            </a:r>
          </a:p>
        </p:txBody>
      </p:sp>
      <p:sp>
        <p:nvSpPr>
          <p:cNvPr id="26" name="Dátum helye 25"/>
          <p:cNvSpPr>
            <a:spLocks noGrp="1"/>
          </p:cNvSpPr>
          <p:nvPr>
            <p:ph type="dt" sz="half" idx="10"/>
          </p:nvPr>
        </p:nvSpPr>
        <p:spPr/>
        <p:txBody>
          <a:bodyPr rtlCol="0"/>
          <a:lstStyle/>
          <a:p>
            <a:pPr rtl="0"/>
            <a:fld id="{E8E5A799-9E31-44A6-8196-50C518C78413}" type="datetime1">
              <a:rPr lang="hu-HU" noProof="0" smtClean="0"/>
              <a:t>2024. 02. 22.</a:t>
            </a:fld>
            <a:endParaRPr lang="hu-HU" noProof="0" dirty="0"/>
          </a:p>
        </p:txBody>
      </p:sp>
      <p:sp>
        <p:nvSpPr>
          <p:cNvPr id="27" name="Dia számának helye 26"/>
          <p:cNvSpPr>
            <a:spLocks noGrp="1"/>
          </p:cNvSpPr>
          <p:nvPr>
            <p:ph type="sldNum" sz="quarter" idx="11"/>
          </p:nvPr>
        </p:nvSpPr>
        <p:spPr/>
        <p:txBody>
          <a:bodyPr rtlCol="0"/>
          <a:lstStyle/>
          <a:p>
            <a:pPr rtl="0"/>
            <a:fld id="{401CF334-2D5C-4859-84A6-CA7E6E43FAEB}" type="slidenum">
              <a:rPr lang="hu-HU" noProof="0" smtClean="0"/>
              <a:t>‹#›</a:t>
            </a:fld>
            <a:endParaRPr lang="hu-HU"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hu-HU" noProof="0"/>
              <a:t>Mintacím szerkesztése</a:t>
            </a:r>
            <a:endParaRPr lang="hu-HU" noProof="0" dirty="0"/>
          </a:p>
        </p:txBody>
      </p:sp>
      <p:sp>
        <p:nvSpPr>
          <p:cNvPr id="4" name="Élőláb helye 3"/>
          <p:cNvSpPr>
            <a:spLocks noGrp="1"/>
          </p:cNvSpPr>
          <p:nvPr>
            <p:ph type="ftr" sz="quarter" idx="11"/>
          </p:nvPr>
        </p:nvSpPr>
        <p:spPr>
          <a:xfrm>
            <a:off x="7010400" y="612648"/>
            <a:ext cx="1767840" cy="457200"/>
          </a:xfrm>
        </p:spPr>
        <p:txBody>
          <a:bodyPr rtlCol="0"/>
          <a:lstStyle/>
          <a:p>
            <a:pPr rtl="0"/>
            <a:r>
              <a:rPr lang="hu-HU" noProof="0" dirty="0"/>
              <a:t>Élőláb beszúrása</a:t>
            </a:r>
          </a:p>
        </p:txBody>
      </p:sp>
      <p:sp>
        <p:nvSpPr>
          <p:cNvPr id="3" name="Dátum helye 2"/>
          <p:cNvSpPr>
            <a:spLocks noGrp="1"/>
          </p:cNvSpPr>
          <p:nvPr>
            <p:ph type="dt" sz="half" idx="10"/>
          </p:nvPr>
        </p:nvSpPr>
        <p:spPr>
          <a:xfrm>
            <a:off x="8778240" y="612648"/>
            <a:ext cx="1276352" cy="457200"/>
          </a:xfrm>
        </p:spPr>
        <p:txBody>
          <a:bodyPr rtlCol="0"/>
          <a:lstStyle/>
          <a:p>
            <a:pPr rtl="0"/>
            <a:fld id="{1DDCDBA7-C5A1-4170-8896-0FE91A3260AE}" type="datetime1">
              <a:rPr lang="hu-HU" noProof="0" smtClean="0"/>
              <a:t>2024. 02. 22.</a:t>
            </a:fld>
            <a:endParaRPr lang="hu-HU" noProof="0" dirty="0"/>
          </a:p>
        </p:txBody>
      </p:sp>
      <p:sp>
        <p:nvSpPr>
          <p:cNvPr id="5" name="Dia számának helye 4"/>
          <p:cNvSpPr>
            <a:spLocks noGrp="1"/>
          </p:cNvSpPr>
          <p:nvPr>
            <p:ph type="sldNum" sz="quarter" idx="12"/>
          </p:nvPr>
        </p:nvSpPr>
        <p:spPr>
          <a:xfrm>
            <a:off x="10899648" y="2272"/>
            <a:ext cx="1016000" cy="365760"/>
          </a:xfrm>
        </p:spPr>
        <p:txBody>
          <a:bodyPr rtlCol="0"/>
          <a:lstStyle/>
          <a:p>
            <a:pPr rtl="0"/>
            <a:fld id="{401CF334-2D5C-4859-84A6-CA7E6E43FAEB}" type="slidenum">
              <a:rPr lang="hu-HU" noProof="0" smtClean="0"/>
              <a:t>‹#›</a:t>
            </a:fld>
            <a:endParaRPr lang="hu-HU"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3" name="Élőláb helye 2"/>
          <p:cNvSpPr>
            <a:spLocks noGrp="1"/>
          </p:cNvSpPr>
          <p:nvPr>
            <p:ph type="ftr" sz="quarter" idx="11"/>
          </p:nvPr>
        </p:nvSpPr>
        <p:spPr/>
        <p:txBody>
          <a:bodyPr rtlCol="0"/>
          <a:lstStyle/>
          <a:p>
            <a:pPr rtl="0"/>
            <a:r>
              <a:rPr lang="hu-HU" noProof="0" dirty="0"/>
              <a:t>Élőláb beszúrása</a:t>
            </a:r>
          </a:p>
        </p:txBody>
      </p:sp>
      <p:sp>
        <p:nvSpPr>
          <p:cNvPr id="2" name="Dátum helye 1"/>
          <p:cNvSpPr>
            <a:spLocks noGrp="1"/>
          </p:cNvSpPr>
          <p:nvPr>
            <p:ph type="dt" sz="half" idx="10"/>
          </p:nvPr>
        </p:nvSpPr>
        <p:spPr/>
        <p:txBody>
          <a:bodyPr rtlCol="0"/>
          <a:lstStyle/>
          <a:p>
            <a:pPr rtl="0"/>
            <a:fld id="{A059F7EE-ED68-4901-97D2-E0A5D1366A68}" type="datetime1">
              <a:rPr lang="hu-HU" noProof="0" smtClean="0"/>
              <a:t>2024. 02. 22.</a:t>
            </a:fld>
            <a:endParaRPr lang="hu-HU" noProof="0" dirty="0"/>
          </a:p>
        </p:txBody>
      </p:sp>
      <p:sp>
        <p:nvSpPr>
          <p:cNvPr id="4" name="Dia számának helye 3"/>
          <p:cNvSpPr>
            <a:spLocks noGrp="1"/>
          </p:cNvSpPr>
          <p:nvPr>
            <p:ph type="sldNum" sz="quarter" idx="12"/>
          </p:nvPr>
        </p:nvSpPr>
        <p:spPr/>
        <p:txBody>
          <a:bodyPr rtlCol="0"/>
          <a:lstStyle/>
          <a:p>
            <a:pPr rtl="0"/>
            <a:fld id="{401CF334-2D5C-4859-84A6-CA7E6E43FAEB}" type="slidenum">
              <a:rPr lang="hu-HU" noProof="0" smtClean="0"/>
              <a:t>‹#›</a:t>
            </a:fld>
            <a:endParaRPr lang="hu-HU"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hu-HU" noProof="0" dirty="0"/>
              <a:t>Mintacím szerkesztése</a:t>
            </a:r>
          </a:p>
        </p:txBody>
      </p:sp>
      <p:sp>
        <p:nvSpPr>
          <p:cNvPr id="4" name="Tartalom helye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hu-HU" noProof="0"/>
              <a:t>Mintaszöveg szerkesztése</a:t>
            </a:r>
          </a:p>
          <a:p>
            <a:pPr lvl="1" rtl="0" eaLnBrk="1" latinLnBrk="0" hangingPunct="1"/>
            <a:r>
              <a:rPr lang="hu-HU" noProof="0"/>
              <a:t>Második szint</a:t>
            </a:r>
          </a:p>
          <a:p>
            <a:pPr lvl="2" rtl="0" eaLnBrk="1" latinLnBrk="0" hangingPunct="1"/>
            <a:r>
              <a:rPr lang="hu-HU" noProof="0"/>
              <a:t>Harmadik szint</a:t>
            </a:r>
          </a:p>
          <a:p>
            <a:pPr lvl="3" rtl="0" eaLnBrk="1" latinLnBrk="0" hangingPunct="1"/>
            <a:r>
              <a:rPr lang="hu-HU" noProof="0"/>
              <a:t>Negyedik szint</a:t>
            </a:r>
          </a:p>
          <a:p>
            <a:pPr lvl="4" rtl="0" eaLnBrk="1" latinLnBrk="0" hangingPunct="1"/>
            <a:r>
              <a:rPr lang="hu-HU" noProof="0"/>
              <a:t>Ötödik szint</a:t>
            </a:r>
            <a:endParaRPr kumimoji="0" lang="hu-HU" noProof="0" dirty="0"/>
          </a:p>
        </p:txBody>
      </p:sp>
      <p:sp>
        <p:nvSpPr>
          <p:cNvPr id="3" name="Szöveg helye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hu-HU" noProof="0"/>
              <a:t>Mintaszöveg szerkesztése</a:t>
            </a:r>
          </a:p>
        </p:txBody>
      </p:sp>
      <p:sp>
        <p:nvSpPr>
          <p:cNvPr id="6" name="Élőláb helye 5"/>
          <p:cNvSpPr>
            <a:spLocks noGrp="1"/>
          </p:cNvSpPr>
          <p:nvPr>
            <p:ph type="ftr" sz="quarter" idx="11"/>
          </p:nvPr>
        </p:nvSpPr>
        <p:spPr/>
        <p:txBody>
          <a:bodyPr rtlCol="0"/>
          <a:lstStyle/>
          <a:p>
            <a:pPr rtl="0"/>
            <a:r>
              <a:rPr lang="hu-HU" noProof="0" dirty="0"/>
              <a:t>Élőláb beszúrása</a:t>
            </a:r>
          </a:p>
        </p:txBody>
      </p:sp>
      <p:sp>
        <p:nvSpPr>
          <p:cNvPr id="5" name="Dátum helye 4"/>
          <p:cNvSpPr>
            <a:spLocks noGrp="1"/>
          </p:cNvSpPr>
          <p:nvPr>
            <p:ph type="dt" sz="half" idx="10"/>
          </p:nvPr>
        </p:nvSpPr>
        <p:spPr/>
        <p:txBody>
          <a:bodyPr rtlCol="0"/>
          <a:lstStyle/>
          <a:p>
            <a:pPr rtl="0"/>
            <a:fld id="{D22ADBB6-1EDD-4FD6-8CB8-2E1A2F4A0558}" type="datetime1">
              <a:rPr lang="hu-HU" noProof="0" smtClean="0"/>
              <a:t>2024. 02. 22.</a:t>
            </a:fld>
            <a:endParaRPr lang="hu-HU" noProof="0" dirty="0"/>
          </a:p>
        </p:txBody>
      </p:sp>
      <p:sp>
        <p:nvSpPr>
          <p:cNvPr id="7" name="Dia számának helye 6"/>
          <p:cNvSpPr>
            <a:spLocks noGrp="1"/>
          </p:cNvSpPr>
          <p:nvPr>
            <p:ph type="sldNum" sz="quarter" idx="12"/>
          </p:nvPr>
        </p:nvSpPr>
        <p:spPr/>
        <p:txBody>
          <a:bodyPr rtlCol="0"/>
          <a:lstStyle/>
          <a:p>
            <a:pPr rtl="0"/>
            <a:fld id="{401CF334-2D5C-4859-84A6-CA7E6E43FAEB}" type="slidenum">
              <a:rPr lang="hu-HU" noProof="0" smtClean="0"/>
              <a:t>‹#›</a:t>
            </a:fld>
            <a:endParaRPr lang="hu-HU"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hu-HU" noProof="0"/>
              <a:t>Mintacím szerkesztése</a:t>
            </a:r>
            <a:endParaRPr lang="hu-HU" noProof="0" dirty="0"/>
          </a:p>
        </p:txBody>
      </p:sp>
      <p:sp>
        <p:nvSpPr>
          <p:cNvPr id="3" name="Kép helyőrzője 2" descr="Üres helyőrző kép hozzáadásához. Kattintson a helyőrzőre, és jelölje ki a hozzáadni kívánt képet"/>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hu-HU" noProof="0"/>
              <a:t>Kép beszúrásához kattintson az ikonra</a:t>
            </a:r>
            <a:endParaRPr kumimoji="0" lang="hu-HU" noProof="0" dirty="0"/>
          </a:p>
        </p:txBody>
      </p:sp>
      <p:sp>
        <p:nvSpPr>
          <p:cNvPr id="4" name="Szöveg helye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hu-HU" noProof="0"/>
              <a:t>Mintaszöveg szerkesztése</a:t>
            </a:r>
          </a:p>
        </p:txBody>
      </p:sp>
      <p:sp>
        <p:nvSpPr>
          <p:cNvPr id="6" name="Élőláb helye 5"/>
          <p:cNvSpPr>
            <a:spLocks noGrp="1"/>
          </p:cNvSpPr>
          <p:nvPr>
            <p:ph type="ftr" sz="quarter" idx="11"/>
          </p:nvPr>
        </p:nvSpPr>
        <p:spPr/>
        <p:txBody>
          <a:bodyPr rtlCol="0"/>
          <a:lstStyle/>
          <a:p>
            <a:pPr rtl="0"/>
            <a:r>
              <a:rPr lang="hu-HU" noProof="0" dirty="0"/>
              <a:t>Élőláb beszúrása</a:t>
            </a:r>
          </a:p>
        </p:txBody>
      </p:sp>
      <p:sp>
        <p:nvSpPr>
          <p:cNvPr id="5" name="Dátum helye 4"/>
          <p:cNvSpPr>
            <a:spLocks noGrp="1"/>
          </p:cNvSpPr>
          <p:nvPr>
            <p:ph type="dt" sz="half" idx="10"/>
          </p:nvPr>
        </p:nvSpPr>
        <p:spPr/>
        <p:txBody>
          <a:bodyPr rtlCol="0"/>
          <a:lstStyle/>
          <a:p>
            <a:pPr rtl="0"/>
            <a:fld id="{0F64589F-BDDD-41F0-9689-B2350AD98296}" type="datetime1">
              <a:rPr lang="hu-HU" noProof="0" smtClean="0"/>
              <a:t>2024. 02. 22.</a:t>
            </a:fld>
            <a:endParaRPr lang="hu-HU" noProof="0" dirty="0"/>
          </a:p>
        </p:txBody>
      </p:sp>
      <p:sp>
        <p:nvSpPr>
          <p:cNvPr id="7" name="Dia számának helye 6"/>
          <p:cNvSpPr>
            <a:spLocks noGrp="1"/>
          </p:cNvSpPr>
          <p:nvPr>
            <p:ph type="sldNum" sz="quarter" idx="12"/>
          </p:nvPr>
        </p:nvSpPr>
        <p:spPr/>
        <p:txBody>
          <a:bodyPr rtlCol="0"/>
          <a:lstStyle/>
          <a:p>
            <a:pPr rtl="0"/>
            <a:fld id="{401CF334-2D5C-4859-84A6-CA7E6E43FAEB}" type="slidenum">
              <a:rPr lang="hu-HU" noProof="0" smtClean="0"/>
              <a:t>‹#›</a:t>
            </a:fld>
            <a:endParaRPr lang="hu-HU"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églalap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29" name="Téglalap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30" name="Téglalap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31" name="Téglalap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32" name="Téglalap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useBgFill="1">
        <p:nvSpPr>
          <p:cNvPr id="33" name="Lekerekített téglalap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useBgFill="1">
        <p:nvSpPr>
          <p:cNvPr id="34" name="Lekerekített téglalap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35" name="Téglalap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36" name="Téglalap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37" name="Téglalap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38" name="Téglalap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39" name="Téglalap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40" name="Téglalap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hu-HU" sz="1800" noProof="0" dirty="0"/>
          </a:p>
        </p:txBody>
      </p:sp>
      <p:sp>
        <p:nvSpPr>
          <p:cNvPr id="22" name="Cím helye 21"/>
          <p:cNvSpPr>
            <a:spLocks noGrp="1"/>
          </p:cNvSpPr>
          <p:nvPr>
            <p:ph type="title"/>
          </p:nvPr>
        </p:nvSpPr>
        <p:spPr>
          <a:xfrm>
            <a:off x="609600" y="1143000"/>
            <a:ext cx="10972800" cy="1066800"/>
          </a:xfrm>
          <a:prstGeom prst="rect">
            <a:avLst/>
          </a:prstGeom>
        </p:spPr>
        <p:txBody>
          <a:bodyPr vert="horz" rtlCol="0" anchor="ctr">
            <a:normAutofit/>
          </a:bodyPr>
          <a:lstStyle/>
          <a:p>
            <a:pPr rtl="0"/>
            <a:r>
              <a:rPr lang="hu-HU" noProof="0" dirty="0"/>
              <a:t>Mintacím szerkesztése</a:t>
            </a:r>
          </a:p>
        </p:txBody>
      </p:sp>
      <p:sp>
        <p:nvSpPr>
          <p:cNvPr id="13" name="Szöveg helye 12"/>
          <p:cNvSpPr>
            <a:spLocks noGrp="1"/>
          </p:cNvSpPr>
          <p:nvPr>
            <p:ph type="body" idx="1"/>
          </p:nvPr>
        </p:nvSpPr>
        <p:spPr>
          <a:xfrm>
            <a:off x="609600" y="2249424"/>
            <a:ext cx="10972800" cy="4325112"/>
          </a:xfrm>
          <a:prstGeom prst="rect">
            <a:avLst/>
          </a:prstGeom>
        </p:spPr>
        <p:txBody>
          <a:bodyPr vert="horz" rtlCol="0">
            <a:normAutofit/>
          </a:bodyPr>
          <a:lstStyle/>
          <a:p>
            <a:pPr lvl="0" rtl="0"/>
            <a:r>
              <a:rPr lang="hu-HU" noProof="0" dirty="0"/>
              <a:t>Mintaszöveg szerkesztése</a:t>
            </a:r>
          </a:p>
          <a:p>
            <a:pPr lvl="1" rtl="0"/>
            <a:r>
              <a:rPr lang="hu-HU" noProof="0" dirty="0"/>
              <a:t>Második szint</a:t>
            </a:r>
          </a:p>
          <a:p>
            <a:pPr lvl="2" rtl="0"/>
            <a:r>
              <a:rPr lang="hu-HU" noProof="0" dirty="0"/>
              <a:t>Harmadik szint</a:t>
            </a:r>
          </a:p>
          <a:p>
            <a:pPr lvl="3" rtl="0"/>
            <a:r>
              <a:rPr lang="hu-HU" noProof="0" dirty="0"/>
              <a:t>Negyedik szint</a:t>
            </a:r>
          </a:p>
          <a:p>
            <a:pPr lvl="4" rtl="0"/>
            <a:r>
              <a:rPr lang="hu-HU" noProof="0" dirty="0"/>
              <a:t>Ötödik szint</a:t>
            </a:r>
          </a:p>
        </p:txBody>
      </p:sp>
      <p:sp>
        <p:nvSpPr>
          <p:cNvPr id="3" name="Élőláb helye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hu-HU" noProof="0" dirty="0"/>
              <a:t>Élőláb beszúrása</a:t>
            </a:r>
          </a:p>
        </p:txBody>
      </p:sp>
      <p:sp>
        <p:nvSpPr>
          <p:cNvPr id="14" name="Dátum helye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pPr rtl="0"/>
            <a:fld id="{11896240-8C19-40A2-88AD-609DDD40AB82}" type="datetime1">
              <a:rPr lang="hu-HU" noProof="0" smtClean="0"/>
              <a:t>2024. 02. 22.</a:t>
            </a:fld>
            <a:endParaRPr lang="hu-HU" noProof="0" dirty="0"/>
          </a:p>
        </p:txBody>
      </p:sp>
      <p:sp>
        <p:nvSpPr>
          <p:cNvPr id="23" name="Dia számának helye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hu-HU" noProof="0" smtClean="0"/>
              <a:t>‹#›</a:t>
            </a:fld>
            <a:endParaRPr lang="hu-HU"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eltebook.hu/erettsegi?fbclid=IwAR2L6TBmQ2-8dU89ZOvBNHTxbJha5GOaf9Jwyox0-q4RkBIbcSZD2_vJNV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folyoiratok.oh.gov.hu/sites/default/files/journals/uj_kozneveles_2020_09-10_online_0.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09600" y="1561382"/>
            <a:ext cx="11277600" cy="1500996"/>
          </a:xfrm>
        </p:spPr>
        <p:txBody>
          <a:bodyPr rtlCol="0">
            <a:normAutofit fontScale="90000"/>
          </a:bodyPr>
          <a:lstStyle/>
          <a:p>
            <a:r>
              <a:rPr lang="hu-HU" b="1" dirty="0"/>
              <a:t>Ötletek és ajánlások a szövegértési-nyelvi feladatsor sikeres  megoldására való felkészítéshez </a:t>
            </a:r>
            <a:endParaRPr lang="hu-HU" dirty="0"/>
          </a:p>
        </p:txBody>
      </p:sp>
      <p:sp>
        <p:nvSpPr>
          <p:cNvPr id="3" name="Alcím 2"/>
          <p:cNvSpPr>
            <a:spLocks noGrp="1"/>
          </p:cNvSpPr>
          <p:nvPr>
            <p:ph type="subTitle" idx="1"/>
          </p:nvPr>
        </p:nvSpPr>
        <p:spPr/>
        <p:txBody>
          <a:bodyPr rtlCol="0"/>
          <a:lstStyle/>
          <a:p>
            <a:pPr rtl="0"/>
            <a:endParaRPr lang="hu-HU" dirty="0"/>
          </a:p>
          <a:p>
            <a:pPr rtl="0"/>
            <a:r>
              <a:rPr lang="hu-HU" dirty="0"/>
              <a:t>Dr. Raátz Judit</a:t>
            </a:r>
          </a:p>
          <a:p>
            <a:pPr rtl="0"/>
            <a:r>
              <a:rPr lang="hu-HU" sz="2000" dirty="0"/>
              <a:t>HUN-REN Nyelvtudományi Kutatóközpont</a:t>
            </a: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i="1" dirty="0"/>
              <a:t>A feladatok megértése</a:t>
            </a:r>
            <a:endParaRPr lang="hu-HU" dirty="0"/>
          </a:p>
        </p:txBody>
      </p:sp>
      <p:sp>
        <p:nvSpPr>
          <p:cNvPr id="3" name="Tartalom helye 2"/>
          <p:cNvSpPr>
            <a:spLocks noGrp="1"/>
          </p:cNvSpPr>
          <p:nvPr>
            <p:ph sz="half" idx="1"/>
          </p:nvPr>
        </p:nvSpPr>
        <p:spPr>
          <a:xfrm>
            <a:off x="342180" y="2249424"/>
            <a:ext cx="7801155" cy="4341875"/>
          </a:xfrm>
        </p:spPr>
        <p:txBody>
          <a:bodyPr>
            <a:normAutofit/>
          </a:bodyPr>
          <a:lstStyle/>
          <a:p>
            <a:endParaRPr lang="hu-HU" sz="2800" dirty="0">
              <a:solidFill>
                <a:schemeClr val="tx1"/>
              </a:solidFill>
            </a:endParaRPr>
          </a:p>
          <a:p>
            <a:r>
              <a:rPr lang="hu-HU" sz="2800" dirty="0">
                <a:solidFill>
                  <a:srgbClr val="FF0000"/>
                </a:solidFill>
              </a:rPr>
              <a:t>Értelmezze </a:t>
            </a:r>
            <a:r>
              <a:rPr lang="hu-HU" sz="2800" dirty="0">
                <a:solidFill>
                  <a:schemeClr val="tx1"/>
                </a:solidFill>
              </a:rPr>
              <a:t>Arany János balladáját! </a:t>
            </a:r>
          </a:p>
          <a:p>
            <a:pPr marL="109728" indent="0">
              <a:buNone/>
            </a:pPr>
            <a:r>
              <a:rPr lang="hu-HU" sz="2800" dirty="0">
                <a:solidFill>
                  <a:schemeClr val="tx1"/>
                </a:solidFill>
              </a:rPr>
              <a:t>Elemzésében </a:t>
            </a:r>
            <a:r>
              <a:rPr lang="hu-HU" sz="2800" dirty="0">
                <a:solidFill>
                  <a:srgbClr val="FF0000"/>
                </a:solidFill>
              </a:rPr>
              <a:t>mutassa be </a:t>
            </a:r>
            <a:r>
              <a:rPr lang="hu-HU" sz="2800" dirty="0">
                <a:solidFill>
                  <a:schemeClr val="tx1"/>
                </a:solidFill>
              </a:rPr>
              <a:t>A kép-mutogató című mű műfaji összetettségét, a történet elbeszélésének sajátosságait! </a:t>
            </a:r>
          </a:p>
          <a:p>
            <a:pPr marL="109728" indent="0">
              <a:buNone/>
            </a:pPr>
            <a:r>
              <a:rPr lang="hu-HU" sz="2800" dirty="0">
                <a:solidFill>
                  <a:srgbClr val="FF0000"/>
                </a:solidFill>
              </a:rPr>
              <a:t>Elemezze </a:t>
            </a:r>
            <a:r>
              <a:rPr lang="hu-HU" sz="2800" dirty="0">
                <a:solidFill>
                  <a:schemeClr val="tx1"/>
                </a:solidFill>
              </a:rPr>
              <a:t>a balladában a bűn – büntetés – bűnhődés motívumát! Írásműve 500-800 szó terjedelmű legyen! </a:t>
            </a:r>
          </a:p>
        </p:txBody>
      </p:sp>
      <p:sp>
        <p:nvSpPr>
          <p:cNvPr id="7" name="Tartalom helye 6"/>
          <p:cNvSpPr>
            <a:spLocks noGrp="1"/>
          </p:cNvSpPr>
          <p:nvPr>
            <p:ph sz="half" idx="2"/>
          </p:nvPr>
        </p:nvSpPr>
        <p:spPr>
          <a:xfrm>
            <a:off x="8022566" y="2249425"/>
            <a:ext cx="3559833" cy="4341875"/>
          </a:xfrm>
        </p:spPr>
        <p:txBody>
          <a:bodyPr/>
          <a:lstStyle/>
          <a:p>
            <a:pPr marL="109728" indent="0">
              <a:buNone/>
            </a:pPr>
            <a:r>
              <a:rPr lang="hu-HU" sz="2400" dirty="0">
                <a:solidFill>
                  <a:schemeClr val="tx1"/>
                </a:solidFill>
              </a:rPr>
              <a:t>1</a:t>
            </a:r>
            <a:r>
              <a:rPr lang="hu-HU" sz="2400" dirty="0">
                <a:solidFill>
                  <a:schemeClr val="bg1">
                    <a:lumMod val="75000"/>
                  </a:schemeClr>
                </a:solidFill>
              </a:rPr>
              <a:t>. Olvassa el a feladat utasítását!</a:t>
            </a:r>
          </a:p>
          <a:p>
            <a:pPr marL="109728" indent="0">
              <a:buNone/>
            </a:pPr>
            <a:endParaRPr lang="hu-HU" sz="2400" dirty="0">
              <a:solidFill>
                <a:schemeClr val="tx1"/>
              </a:solidFill>
            </a:endParaRPr>
          </a:p>
          <a:p>
            <a:pPr marL="109728" indent="0">
              <a:buNone/>
            </a:pPr>
            <a:r>
              <a:rPr lang="hu-HU" sz="2400" dirty="0">
                <a:solidFill>
                  <a:schemeClr val="tx1"/>
                </a:solidFill>
              </a:rPr>
              <a:t>2. </a:t>
            </a:r>
            <a:r>
              <a:rPr lang="hu-HU" sz="2400" dirty="0">
                <a:solidFill>
                  <a:srgbClr val="C00000"/>
                </a:solidFill>
              </a:rPr>
              <a:t>Bontsa fel az utasítás szövegét! (IGÉK)</a:t>
            </a:r>
          </a:p>
          <a:p>
            <a:pPr marL="109728" indent="0">
              <a:buNone/>
            </a:pPr>
            <a:endParaRPr lang="hu-HU" sz="2400" dirty="0">
              <a:solidFill>
                <a:srgbClr val="C00000"/>
              </a:solidFill>
            </a:endParaRPr>
          </a:p>
          <a:p>
            <a:pPr marL="109728" indent="0">
              <a:buNone/>
            </a:pPr>
            <a:r>
              <a:rPr lang="hu-HU" sz="2400" i="1" dirty="0">
                <a:solidFill>
                  <a:srgbClr val="C00000"/>
                </a:solidFill>
              </a:rPr>
              <a:t>	Mi a feladat?</a:t>
            </a:r>
          </a:p>
          <a:p>
            <a:endParaRPr lang="hu-HU" dirty="0"/>
          </a:p>
        </p:txBody>
      </p:sp>
    </p:spTree>
    <p:extLst>
      <p:ext uri="{BB962C8B-B14F-4D97-AF65-F5344CB8AC3E}">
        <p14:creationId xmlns:p14="http://schemas.microsoft.com/office/powerpoint/2010/main" val="248836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i="1" dirty="0"/>
              <a:t>A feladatok megértése</a:t>
            </a:r>
            <a:endParaRPr lang="hu-HU" dirty="0"/>
          </a:p>
        </p:txBody>
      </p:sp>
      <p:sp>
        <p:nvSpPr>
          <p:cNvPr id="3" name="Tartalom helye 2"/>
          <p:cNvSpPr>
            <a:spLocks noGrp="1"/>
          </p:cNvSpPr>
          <p:nvPr>
            <p:ph sz="half" idx="1"/>
          </p:nvPr>
        </p:nvSpPr>
        <p:spPr>
          <a:xfrm>
            <a:off x="342180" y="2249424"/>
            <a:ext cx="7801155" cy="4341875"/>
          </a:xfrm>
        </p:spPr>
        <p:txBody>
          <a:bodyPr>
            <a:normAutofit/>
          </a:bodyPr>
          <a:lstStyle/>
          <a:p>
            <a:endParaRPr lang="hu-HU" sz="2800" dirty="0">
              <a:solidFill>
                <a:schemeClr val="tx1"/>
              </a:solidFill>
            </a:endParaRPr>
          </a:p>
          <a:p>
            <a:r>
              <a:rPr lang="hu-HU" sz="2800" dirty="0">
                <a:solidFill>
                  <a:srgbClr val="FF0000"/>
                </a:solidFill>
              </a:rPr>
              <a:t>Értelmezze </a:t>
            </a:r>
            <a:r>
              <a:rPr lang="hu-HU" sz="2800" dirty="0">
                <a:solidFill>
                  <a:schemeClr val="accent1">
                    <a:lumMod val="75000"/>
                  </a:schemeClr>
                </a:solidFill>
              </a:rPr>
              <a:t>Arany János balladáját</a:t>
            </a:r>
            <a:r>
              <a:rPr lang="hu-HU" sz="2800" dirty="0">
                <a:solidFill>
                  <a:schemeClr val="tx1"/>
                </a:solidFill>
              </a:rPr>
              <a:t>! </a:t>
            </a:r>
          </a:p>
          <a:p>
            <a:pPr marL="109728" indent="0">
              <a:buNone/>
            </a:pPr>
            <a:r>
              <a:rPr lang="hu-HU" sz="2800" dirty="0">
                <a:solidFill>
                  <a:schemeClr val="tx1"/>
                </a:solidFill>
              </a:rPr>
              <a:t>Elemzésében </a:t>
            </a:r>
            <a:r>
              <a:rPr lang="hu-HU" sz="2800" dirty="0">
                <a:solidFill>
                  <a:srgbClr val="FF0000"/>
                </a:solidFill>
              </a:rPr>
              <a:t>mutassa be </a:t>
            </a:r>
            <a:r>
              <a:rPr lang="hu-HU" sz="2800" dirty="0">
                <a:solidFill>
                  <a:schemeClr val="accent1">
                    <a:lumMod val="75000"/>
                  </a:schemeClr>
                </a:solidFill>
              </a:rPr>
              <a:t>A kép-mutogató</a:t>
            </a:r>
            <a:r>
              <a:rPr lang="hu-HU" sz="2800" dirty="0">
                <a:solidFill>
                  <a:schemeClr val="tx1"/>
                </a:solidFill>
              </a:rPr>
              <a:t> című mű műfaji összetettségét, a történet elbeszélésének sajátosságait! </a:t>
            </a:r>
          </a:p>
          <a:p>
            <a:pPr marL="109728" indent="0">
              <a:buNone/>
            </a:pPr>
            <a:r>
              <a:rPr lang="hu-HU" sz="2800" dirty="0">
                <a:solidFill>
                  <a:srgbClr val="FF0000"/>
                </a:solidFill>
              </a:rPr>
              <a:t>Elemezze </a:t>
            </a:r>
            <a:r>
              <a:rPr lang="hu-HU" sz="2800" dirty="0">
                <a:solidFill>
                  <a:schemeClr val="tx1"/>
                </a:solidFill>
              </a:rPr>
              <a:t>a balladában a bűn – büntetés – bűnhődés motívumát! Írásműve 500-800 szó terjedelmű legyen! </a:t>
            </a:r>
          </a:p>
        </p:txBody>
      </p:sp>
      <p:sp>
        <p:nvSpPr>
          <p:cNvPr id="7" name="Tartalom helye 6"/>
          <p:cNvSpPr>
            <a:spLocks noGrp="1"/>
          </p:cNvSpPr>
          <p:nvPr>
            <p:ph sz="half" idx="2"/>
          </p:nvPr>
        </p:nvSpPr>
        <p:spPr>
          <a:xfrm>
            <a:off x="8022566" y="2249425"/>
            <a:ext cx="3559833" cy="4341875"/>
          </a:xfrm>
        </p:spPr>
        <p:txBody>
          <a:bodyPr/>
          <a:lstStyle/>
          <a:p>
            <a:pPr marL="109728" indent="0">
              <a:buNone/>
            </a:pPr>
            <a:r>
              <a:rPr lang="hu-HU" sz="2400" dirty="0">
                <a:solidFill>
                  <a:schemeClr val="tx1"/>
                </a:solidFill>
              </a:rPr>
              <a:t>1</a:t>
            </a:r>
            <a:r>
              <a:rPr lang="hu-HU" sz="2400" dirty="0">
                <a:solidFill>
                  <a:schemeClr val="bg1">
                    <a:lumMod val="75000"/>
                  </a:schemeClr>
                </a:solidFill>
              </a:rPr>
              <a:t>. Olvassa el a feladat utasítását!</a:t>
            </a:r>
          </a:p>
          <a:p>
            <a:pPr marL="109728" indent="0">
              <a:buNone/>
            </a:pPr>
            <a:endParaRPr lang="hu-HU" sz="2400" dirty="0">
              <a:solidFill>
                <a:schemeClr val="tx1"/>
              </a:solidFill>
            </a:endParaRPr>
          </a:p>
          <a:p>
            <a:pPr marL="109728" indent="0">
              <a:buNone/>
            </a:pPr>
            <a:r>
              <a:rPr lang="hu-HU" sz="2400" dirty="0">
                <a:solidFill>
                  <a:schemeClr val="tx1"/>
                </a:solidFill>
              </a:rPr>
              <a:t>2. </a:t>
            </a:r>
            <a:r>
              <a:rPr lang="hu-HU" sz="2400" dirty="0">
                <a:solidFill>
                  <a:schemeClr val="bg1">
                    <a:lumMod val="85000"/>
                  </a:schemeClr>
                </a:solidFill>
              </a:rPr>
              <a:t>Bontsa fel az utasítás szövegét! (IGÉK)</a:t>
            </a:r>
          </a:p>
          <a:p>
            <a:pPr marL="109728" indent="0">
              <a:buNone/>
            </a:pPr>
            <a:r>
              <a:rPr lang="hu-HU" sz="2400" i="1" dirty="0">
                <a:solidFill>
                  <a:schemeClr val="bg1">
                    <a:lumMod val="85000"/>
                  </a:schemeClr>
                </a:solidFill>
              </a:rPr>
              <a:t>	Mi a feladat?</a:t>
            </a:r>
          </a:p>
          <a:p>
            <a:pPr marL="109728" indent="0">
              <a:buNone/>
            </a:pPr>
            <a:r>
              <a:rPr lang="hu-HU" sz="2400" dirty="0">
                <a:solidFill>
                  <a:srgbClr val="C00000"/>
                </a:solidFill>
              </a:rPr>
              <a:t>3. Hol, miben?</a:t>
            </a:r>
          </a:p>
          <a:p>
            <a:endParaRPr lang="hu-HU" dirty="0">
              <a:solidFill>
                <a:srgbClr val="C00000"/>
              </a:solidFill>
            </a:endParaRPr>
          </a:p>
        </p:txBody>
      </p:sp>
    </p:spTree>
    <p:extLst>
      <p:ext uri="{BB962C8B-B14F-4D97-AF65-F5344CB8AC3E}">
        <p14:creationId xmlns:p14="http://schemas.microsoft.com/office/powerpoint/2010/main" val="26617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i="1" dirty="0"/>
              <a:t>A feladatok megértése</a:t>
            </a:r>
            <a:endParaRPr lang="hu-HU" dirty="0"/>
          </a:p>
        </p:txBody>
      </p:sp>
      <p:sp>
        <p:nvSpPr>
          <p:cNvPr id="3" name="Tartalom helye 2"/>
          <p:cNvSpPr>
            <a:spLocks noGrp="1"/>
          </p:cNvSpPr>
          <p:nvPr>
            <p:ph sz="half" idx="1"/>
          </p:nvPr>
        </p:nvSpPr>
        <p:spPr>
          <a:xfrm>
            <a:off x="342180" y="2249424"/>
            <a:ext cx="7801155" cy="4341875"/>
          </a:xfrm>
        </p:spPr>
        <p:txBody>
          <a:bodyPr>
            <a:normAutofit/>
          </a:bodyPr>
          <a:lstStyle/>
          <a:p>
            <a:endParaRPr lang="hu-HU" sz="2800" dirty="0">
              <a:solidFill>
                <a:schemeClr val="tx1"/>
              </a:solidFill>
            </a:endParaRPr>
          </a:p>
          <a:p>
            <a:r>
              <a:rPr lang="hu-HU" sz="2800" dirty="0">
                <a:solidFill>
                  <a:srgbClr val="FF0000"/>
                </a:solidFill>
              </a:rPr>
              <a:t>Értelmezze </a:t>
            </a:r>
            <a:r>
              <a:rPr lang="hu-HU" sz="2800" dirty="0">
                <a:solidFill>
                  <a:schemeClr val="accent1">
                    <a:lumMod val="75000"/>
                  </a:schemeClr>
                </a:solidFill>
              </a:rPr>
              <a:t>Arany János balladáját</a:t>
            </a:r>
            <a:r>
              <a:rPr lang="hu-HU" sz="2800" dirty="0">
                <a:solidFill>
                  <a:schemeClr val="tx1"/>
                </a:solidFill>
              </a:rPr>
              <a:t>! </a:t>
            </a:r>
          </a:p>
          <a:p>
            <a:pPr marL="109728" indent="0">
              <a:buNone/>
            </a:pPr>
            <a:r>
              <a:rPr lang="hu-HU" sz="2800" dirty="0">
                <a:solidFill>
                  <a:schemeClr val="tx1"/>
                </a:solidFill>
              </a:rPr>
              <a:t>Elemzésében </a:t>
            </a:r>
            <a:r>
              <a:rPr lang="hu-HU" sz="2800" dirty="0">
                <a:solidFill>
                  <a:srgbClr val="FF0000"/>
                </a:solidFill>
              </a:rPr>
              <a:t>mutassa be </a:t>
            </a:r>
            <a:r>
              <a:rPr lang="hu-HU" sz="2800" dirty="0">
                <a:solidFill>
                  <a:schemeClr val="accent1">
                    <a:lumMod val="75000"/>
                  </a:schemeClr>
                </a:solidFill>
              </a:rPr>
              <a:t>A kép-mutogató </a:t>
            </a:r>
            <a:r>
              <a:rPr lang="hu-HU" sz="2800" dirty="0">
                <a:solidFill>
                  <a:schemeClr val="tx1"/>
                </a:solidFill>
              </a:rPr>
              <a:t>című mű </a:t>
            </a:r>
            <a:r>
              <a:rPr lang="hu-HU" sz="2800" dirty="0">
                <a:solidFill>
                  <a:schemeClr val="accent5">
                    <a:lumMod val="75000"/>
                  </a:schemeClr>
                </a:solidFill>
              </a:rPr>
              <a:t>műfaji összetettségét</a:t>
            </a:r>
            <a:r>
              <a:rPr lang="hu-HU" sz="2800" dirty="0">
                <a:solidFill>
                  <a:schemeClr val="tx1"/>
                </a:solidFill>
              </a:rPr>
              <a:t>, a </a:t>
            </a:r>
            <a:r>
              <a:rPr lang="hu-HU" sz="2800" dirty="0">
                <a:solidFill>
                  <a:schemeClr val="accent5">
                    <a:lumMod val="75000"/>
                  </a:schemeClr>
                </a:solidFill>
              </a:rPr>
              <a:t>történet elbeszélésének sajátosságait! </a:t>
            </a:r>
          </a:p>
          <a:p>
            <a:pPr marL="109728" indent="0">
              <a:buNone/>
            </a:pPr>
            <a:r>
              <a:rPr lang="hu-HU" sz="2800" dirty="0">
                <a:solidFill>
                  <a:srgbClr val="FF0000"/>
                </a:solidFill>
              </a:rPr>
              <a:t>Elemezze </a:t>
            </a:r>
            <a:r>
              <a:rPr lang="hu-HU" sz="2800" dirty="0">
                <a:solidFill>
                  <a:schemeClr val="tx1"/>
                </a:solidFill>
              </a:rPr>
              <a:t>a balladában a </a:t>
            </a:r>
            <a:r>
              <a:rPr lang="hu-HU" sz="2800" dirty="0">
                <a:solidFill>
                  <a:schemeClr val="accent5">
                    <a:lumMod val="75000"/>
                  </a:schemeClr>
                </a:solidFill>
              </a:rPr>
              <a:t>bűn – büntetés – bűnhődés motívumát</a:t>
            </a:r>
            <a:r>
              <a:rPr lang="hu-HU" sz="2800" dirty="0">
                <a:solidFill>
                  <a:schemeClr val="tx1"/>
                </a:solidFill>
              </a:rPr>
              <a:t>! Írásműve 500-800 szó terjedelmű legyen! </a:t>
            </a:r>
          </a:p>
        </p:txBody>
      </p:sp>
      <p:sp>
        <p:nvSpPr>
          <p:cNvPr id="7" name="Tartalom helye 6"/>
          <p:cNvSpPr>
            <a:spLocks noGrp="1"/>
          </p:cNvSpPr>
          <p:nvPr>
            <p:ph sz="half" idx="2"/>
          </p:nvPr>
        </p:nvSpPr>
        <p:spPr>
          <a:xfrm>
            <a:off x="8022566" y="2249425"/>
            <a:ext cx="3559833" cy="4341875"/>
          </a:xfrm>
        </p:spPr>
        <p:txBody>
          <a:bodyPr/>
          <a:lstStyle/>
          <a:p>
            <a:pPr marL="109728" indent="0">
              <a:buNone/>
            </a:pPr>
            <a:r>
              <a:rPr lang="hu-HU" sz="2400" dirty="0">
                <a:solidFill>
                  <a:schemeClr val="tx1"/>
                </a:solidFill>
              </a:rPr>
              <a:t>1. </a:t>
            </a:r>
            <a:r>
              <a:rPr lang="hu-HU" sz="2400" dirty="0">
                <a:solidFill>
                  <a:schemeClr val="bg1">
                    <a:lumMod val="75000"/>
                  </a:schemeClr>
                </a:solidFill>
              </a:rPr>
              <a:t>Olvassa el a feladat utasítását!</a:t>
            </a:r>
          </a:p>
          <a:p>
            <a:pPr marL="109728" indent="0">
              <a:buNone/>
            </a:pPr>
            <a:endParaRPr lang="hu-HU" sz="2400" dirty="0">
              <a:solidFill>
                <a:schemeClr val="tx1"/>
              </a:solidFill>
            </a:endParaRPr>
          </a:p>
          <a:p>
            <a:pPr marL="109728" indent="0">
              <a:buNone/>
            </a:pPr>
            <a:r>
              <a:rPr lang="hu-HU" sz="2400" dirty="0">
                <a:solidFill>
                  <a:schemeClr val="tx1"/>
                </a:solidFill>
              </a:rPr>
              <a:t>2.</a:t>
            </a:r>
            <a:r>
              <a:rPr lang="hu-HU" sz="2400" dirty="0">
                <a:solidFill>
                  <a:schemeClr val="bg1">
                    <a:lumMod val="85000"/>
                  </a:schemeClr>
                </a:solidFill>
              </a:rPr>
              <a:t> Bontsa fel az utasítás szövegét! (IGÉK)</a:t>
            </a:r>
          </a:p>
          <a:p>
            <a:pPr marL="109728" indent="0">
              <a:buNone/>
            </a:pPr>
            <a:r>
              <a:rPr lang="hu-HU" sz="2400" i="1" dirty="0">
                <a:solidFill>
                  <a:schemeClr val="bg1">
                    <a:lumMod val="85000"/>
                  </a:schemeClr>
                </a:solidFill>
              </a:rPr>
              <a:t>	Mi a feladat?</a:t>
            </a:r>
          </a:p>
          <a:p>
            <a:pPr marL="109728" indent="0">
              <a:buNone/>
            </a:pPr>
            <a:r>
              <a:rPr lang="hu-HU" sz="2400" dirty="0"/>
              <a:t>3. </a:t>
            </a:r>
            <a:r>
              <a:rPr lang="hu-HU" sz="2400" dirty="0">
                <a:solidFill>
                  <a:schemeClr val="bg1">
                    <a:lumMod val="85000"/>
                  </a:schemeClr>
                </a:solidFill>
              </a:rPr>
              <a:t>Hol? Miben?</a:t>
            </a:r>
          </a:p>
          <a:p>
            <a:pPr marL="109728" indent="0">
              <a:buNone/>
            </a:pPr>
            <a:r>
              <a:rPr lang="hu-HU" sz="2400" dirty="0"/>
              <a:t>4. </a:t>
            </a:r>
            <a:r>
              <a:rPr lang="hu-HU" sz="2400" i="1" dirty="0">
                <a:solidFill>
                  <a:srgbClr val="C00000"/>
                </a:solidFill>
              </a:rPr>
              <a:t>Mit?</a:t>
            </a:r>
          </a:p>
        </p:txBody>
      </p:sp>
    </p:spTree>
    <p:extLst>
      <p:ext uri="{BB962C8B-B14F-4D97-AF65-F5344CB8AC3E}">
        <p14:creationId xmlns:p14="http://schemas.microsoft.com/office/powerpoint/2010/main" val="35084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i="1" dirty="0"/>
              <a:t>A feladatok megértése</a:t>
            </a:r>
            <a:endParaRPr lang="hu-HU" dirty="0"/>
          </a:p>
        </p:txBody>
      </p:sp>
      <p:sp>
        <p:nvSpPr>
          <p:cNvPr id="3" name="Tartalom helye 2"/>
          <p:cNvSpPr>
            <a:spLocks noGrp="1"/>
          </p:cNvSpPr>
          <p:nvPr>
            <p:ph sz="half" idx="1"/>
          </p:nvPr>
        </p:nvSpPr>
        <p:spPr>
          <a:xfrm>
            <a:off x="342180" y="2249424"/>
            <a:ext cx="7801155" cy="4341875"/>
          </a:xfrm>
        </p:spPr>
        <p:txBody>
          <a:bodyPr>
            <a:normAutofit/>
          </a:bodyPr>
          <a:lstStyle/>
          <a:p>
            <a:endParaRPr lang="hu-HU" sz="2800" dirty="0">
              <a:solidFill>
                <a:schemeClr val="tx1"/>
              </a:solidFill>
            </a:endParaRPr>
          </a:p>
          <a:p>
            <a:endParaRPr lang="hu-HU" sz="2800" dirty="0">
              <a:solidFill>
                <a:srgbClr val="FF0000"/>
              </a:solidFill>
            </a:endParaRPr>
          </a:p>
          <a:p>
            <a:pPr marL="109728" indent="0">
              <a:spcAft>
                <a:spcPts val="600"/>
              </a:spcAft>
              <a:buNone/>
            </a:pPr>
            <a:r>
              <a:rPr lang="hu-HU" sz="2800" dirty="0">
                <a:solidFill>
                  <a:srgbClr val="FF0000"/>
                </a:solidFill>
              </a:rPr>
              <a:t>Értelmező elemzésben be kell mutatni</a:t>
            </a:r>
          </a:p>
          <a:p>
            <a:pPr marL="109728" indent="0">
              <a:spcAft>
                <a:spcPts val="600"/>
              </a:spcAft>
              <a:buNone/>
            </a:pPr>
            <a:r>
              <a:rPr lang="hu-HU" sz="2800" dirty="0">
                <a:solidFill>
                  <a:schemeClr val="accent1">
                    <a:lumMod val="75000"/>
                  </a:schemeClr>
                </a:solidFill>
              </a:rPr>
              <a:t> Arany János A kép-mutogató című balladájában</a:t>
            </a:r>
          </a:p>
          <a:p>
            <a:pPr marL="109728" indent="0">
              <a:spcAft>
                <a:spcPts val="600"/>
              </a:spcAft>
              <a:buNone/>
            </a:pPr>
            <a:r>
              <a:rPr lang="hu-HU" sz="2800" dirty="0">
                <a:solidFill>
                  <a:schemeClr val="accent5">
                    <a:lumMod val="75000"/>
                  </a:schemeClr>
                </a:solidFill>
              </a:rPr>
              <a:t>a műfaji </a:t>
            </a:r>
            <a:r>
              <a:rPr lang="hu-HU" sz="2800" dirty="0">
                <a:solidFill>
                  <a:schemeClr val="accent4">
                    <a:lumMod val="75000"/>
                  </a:schemeClr>
                </a:solidFill>
              </a:rPr>
              <a:t>összetettséget, a </a:t>
            </a:r>
            <a:r>
              <a:rPr lang="hu-HU" sz="2800" dirty="0">
                <a:solidFill>
                  <a:schemeClr val="accent5">
                    <a:lumMod val="75000"/>
                  </a:schemeClr>
                </a:solidFill>
              </a:rPr>
              <a:t>történet elbeszélésének sajátosságait, a bűn – büntetés – bűnhődés motívumát</a:t>
            </a:r>
            <a:r>
              <a:rPr lang="hu-HU" sz="2800" dirty="0">
                <a:solidFill>
                  <a:schemeClr val="tx1"/>
                </a:solidFill>
              </a:rPr>
              <a:t>! </a:t>
            </a:r>
          </a:p>
        </p:txBody>
      </p:sp>
      <p:sp>
        <p:nvSpPr>
          <p:cNvPr id="7" name="Tartalom helye 6"/>
          <p:cNvSpPr>
            <a:spLocks noGrp="1"/>
          </p:cNvSpPr>
          <p:nvPr>
            <p:ph sz="half" idx="2"/>
          </p:nvPr>
        </p:nvSpPr>
        <p:spPr>
          <a:xfrm>
            <a:off x="8022566" y="2249425"/>
            <a:ext cx="3559833" cy="4341875"/>
          </a:xfrm>
        </p:spPr>
        <p:txBody>
          <a:bodyPr>
            <a:normAutofit/>
          </a:bodyPr>
          <a:lstStyle/>
          <a:p>
            <a:pPr marL="109728" indent="0">
              <a:buNone/>
            </a:pPr>
            <a:r>
              <a:rPr lang="hu-HU" sz="2400" dirty="0">
                <a:solidFill>
                  <a:schemeClr val="tx1"/>
                </a:solidFill>
              </a:rPr>
              <a:t>1. </a:t>
            </a:r>
            <a:r>
              <a:rPr lang="hu-HU" sz="2400" dirty="0">
                <a:solidFill>
                  <a:schemeClr val="bg1">
                    <a:lumMod val="75000"/>
                  </a:schemeClr>
                </a:solidFill>
              </a:rPr>
              <a:t>Olvassa el a feladat utasítását!</a:t>
            </a:r>
          </a:p>
          <a:p>
            <a:pPr marL="109728" indent="0">
              <a:buNone/>
            </a:pPr>
            <a:endParaRPr lang="hu-HU" sz="2400" dirty="0">
              <a:solidFill>
                <a:schemeClr val="tx1"/>
              </a:solidFill>
            </a:endParaRPr>
          </a:p>
          <a:p>
            <a:pPr marL="109728" indent="0">
              <a:buNone/>
            </a:pPr>
            <a:r>
              <a:rPr lang="hu-HU" sz="2400" dirty="0">
                <a:solidFill>
                  <a:schemeClr val="tx1"/>
                </a:solidFill>
              </a:rPr>
              <a:t>2.</a:t>
            </a:r>
            <a:r>
              <a:rPr lang="hu-HU" sz="2400" dirty="0">
                <a:solidFill>
                  <a:schemeClr val="bg1">
                    <a:lumMod val="85000"/>
                  </a:schemeClr>
                </a:solidFill>
              </a:rPr>
              <a:t> Bontsa fel az utasítás szövegét! (IGÉK)</a:t>
            </a:r>
          </a:p>
          <a:p>
            <a:pPr marL="109728" indent="0">
              <a:buNone/>
            </a:pPr>
            <a:r>
              <a:rPr lang="hu-HU" sz="2400" i="1" dirty="0">
                <a:solidFill>
                  <a:schemeClr val="bg1">
                    <a:lumMod val="85000"/>
                  </a:schemeClr>
                </a:solidFill>
              </a:rPr>
              <a:t>	</a:t>
            </a:r>
            <a:r>
              <a:rPr lang="hu-HU" sz="2400" i="1" dirty="0">
                <a:solidFill>
                  <a:srgbClr val="C00000"/>
                </a:solidFill>
              </a:rPr>
              <a:t>Mi a feladat?</a:t>
            </a:r>
          </a:p>
          <a:p>
            <a:pPr marL="109728" indent="0">
              <a:buNone/>
            </a:pPr>
            <a:r>
              <a:rPr lang="hu-HU" sz="2400" dirty="0">
                <a:solidFill>
                  <a:srgbClr val="C00000"/>
                </a:solidFill>
              </a:rPr>
              <a:t>3. Hol? Miben?</a:t>
            </a:r>
          </a:p>
          <a:p>
            <a:pPr marL="109728" indent="0">
              <a:buNone/>
            </a:pPr>
            <a:r>
              <a:rPr lang="hu-HU" sz="2400" dirty="0">
                <a:solidFill>
                  <a:srgbClr val="C00000"/>
                </a:solidFill>
              </a:rPr>
              <a:t>4. </a:t>
            </a:r>
            <a:r>
              <a:rPr lang="hu-HU" sz="2400" i="1" dirty="0">
                <a:solidFill>
                  <a:srgbClr val="C00000"/>
                </a:solidFill>
              </a:rPr>
              <a:t>Mit?</a:t>
            </a:r>
          </a:p>
        </p:txBody>
      </p:sp>
    </p:spTree>
    <p:extLst>
      <p:ext uri="{BB962C8B-B14F-4D97-AF65-F5344CB8AC3E}">
        <p14:creationId xmlns:p14="http://schemas.microsoft.com/office/powerpoint/2010/main" val="423934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i="1" dirty="0"/>
              <a:t>A feladatok megértése</a:t>
            </a:r>
            <a:endParaRPr lang="hu-HU" dirty="0"/>
          </a:p>
        </p:txBody>
      </p:sp>
      <p:sp>
        <p:nvSpPr>
          <p:cNvPr id="3" name="Tartalom helye 2"/>
          <p:cNvSpPr>
            <a:spLocks noGrp="1"/>
          </p:cNvSpPr>
          <p:nvPr>
            <p:ph sz="half" idx="1"/>
          </p:nvPr>
        </p:nvSpPr>
        <p:spPr>
          <a:xfrm>
            <a:off x="342180" y="2249424"/>
            <a:ext cx="7801155" cy="4341875"/>
          </a:xfrm>
        </p:spPr>
        <p:txBody>
          <a:bodyPr>
            <a:normAutofit/>
          </a:bodyPr>
          <a:lstStyle/>
          <a:p>
            <a:endParaRPr lang="hu-HU" sz="2800" dirty="0">
              <a:solidFill>
                <a:schemeClr val="tx1"/>
              </a:solidFill>
            </a:endParaRPr>
          </a:p>
          <a:p>
            <a:endParaRPr lang="hu-HU" sz="2800" dirty="0">
              <a:solidFill>
                <a:srgbClr val="FF0000"/>
              </a:solidFill>
            </a:endParaRPr>
          </a:p>
          <a:p>
            <a:pPr marL="109728" indent="0">
              <a:spcAft>
                <a:spcPts val="600"/>
              </a:spcAft>
              <a:buNone/>
            </a:pPr>
            <a:r>
              <a:rPr lang="hu-HU" sz="2800" dirty="0">
                <a:solidFill>
                  <a:srgbClr val="FF0000"/>
                </a:solidFill>
              </a:rPr>
              <a:t>Értelmező elemzésben be kell mutatni</a:t>
            </a:r>
          </a:p>
          <a:p>
            <a:pPr marL="109728" indent="0">
              <a:spcAft>
                <a:spcPts val="600"/>
              </a:spcAft>
              <a:buNone/>
            </a:pPr>
            <a:r>
              <a:rPr lang="hu-HU" sz="2800" dirty="0">
                <a:solidFill>
                  <a:schemeClr val="accent1">
                    <a:lumMod val="75000"/>
                  </a:schemeClr>
                </a:solidFill>
              </a:rPr>
              <a:t> Arany János A kép-mutogató című balladájában</a:t>
            </a:r>
          </a:p>
          <a:p>
            <a:pPr marL="109728" indent="0">
              <a:spcAft>
                <a:spcPts val="600"/>
              </a:spcAft>
              <a:buNone/>
            </a:pPr>
            <a:r>
              <a:rPr lang="hu-HU" sz="2800" dirty="0">
                <a:solidFill>
                  <a:schemeClr val="accent5">
                    <a:lumMod val="75000"/>
                  </a:schemeClr>
                </a:solidFill>
              </a:rPr>
              <a:t>A műfaji </a:t>
            </a:r>
            <a:r>
              <a:rPr lang="hu-HU" sz="2800" dirty="0">
                <a:solidFill>
                  <a:schemeClr val="accent4">
                    <a:lumMod val="75000"/>
                  </a:schemeClr>
                </a:solidFill>
              </a:rPr>
              <a:t>összetettséget, a </a:t>
            </a:r>
            <a:r>
              <a:rPr lang="hu-HU" sz="2800" dirty="0">
                <a:solidFill>
                  <a:schemeClr val="accent5">
                    <a:lumMod val="75000"/>
                  </a:schemeClr>
                </a:solidFill>
              </a:rPr>
              <a:t>történet elbeszélésének sajátosságait, a bűn – büntetés – bűnhődés motívumát</a:t>
            </a:r>
            <a:r>
              <a:rPr lang="hu-HU" sz="2800" dirty="0">
                <a:solidFill>
                  <a:schemeClr val="tx1"/>
                </a:solidFill>
              </a:rPr>
              <a:t>! </a:t>
            </a:r>
          </a:p>
          <a:p>
            <a:pPr marL="109728" indent="0">
              <a:spcAft>
                <a:spcPts val="600"/>
              </a:spcAft>
              <a:buNone/>
            </a:pPr>
            <a:r>
              <a:rPr lang="hu-HU" sz="2800" b="1" dirty="0">
                <a:solidFill>
                  <a:schemeClr val="tx1"/>
                </a:solidFill>
              </a:rPr>
              <a:t>Írásműve 500-800 szó terjedelmű legyen! </a:t>
            </a:r>
          </a:p>
          <a:p>
            <a:pPr marL="109728" indent="0">
              <a:spcAft>
                <a:spcPts val="600"/>
              </a:spcAft>
              <a:buNone/>
            </a:pPr>
            <a:endParaRPr lang="hu-HU" sz="2800" dirty="0">
              <a:solidFill>
                <a:schemeClr val="tx1"/>
              </a:solidFill>
            </a:endParaRPr>
          </a:p>
        </p:txBody>
      </p:sp>
      <p:sp>
        <p:nvSpPr>
          <p:cNvPr id="7" name="Tartalom helye 6"/>
          <p:cNvSpPr>
            <a:spLocks noGrp="1"/>
          </p:cNvSpPr>
          <p:nvPr>
            <p:ph sz="half" idx="2"/>
          </p:nvPr>
        </p:nvSpPr>
        <p:spPr>
          <a:xfrm>
            <a:off x="8022566" y="2249425"/>
            <a:ext cx="3559833" cy="4341875"/>
          </a:xfrm>
        </p:spPr>
        <p:txBody>
          <a:bodyPr>
            <a:normAutofit/>
          </a:bodyPr>
          <a:lstStyle/>
          <a:p>
            <a:pPr marL="109728" indent="0">
              <a:buNone/>
            </a:pPr>
            <a:r>
              <a:rPr lang="hu-HU" sz="2400" dirty="0">
                <a:solidFill>
                  <a:schemeClr val="tx1"/>
                </a:solidFill>
              </a:rPr>
              <a:t>1. </a:t>
            </a:r>
            <a:r>
              <a:rPr lang="hu-HU" sz="2400" dirty="0">
                <a:solidFill>
                  <a:schemeClr val="bg1">
                    <a:lumMod val="75000"/>
                  </a:schemeClr>
                </a:solidFill>
              </a:rPr>
              <a:t>Olvassa el a feladat utasítását!</a:t>
            </a:r>
          </a:p>
          <a:p>
            <a:pPr marL="109728" indent="0">
              <a:buNone/>
            </a:pPr>
            <a:endParaRPr lang="hu-HU" sz="2400" dirty="0">
              <a:solidFill>
                <a:schemeClr val="tx1"/>
              </a:solidFill>
            </a:endParaRPr>
          </a:p>
          <a:p>
            <a:pPr marL="109728" indent="0">
              <a:buNone/>
            </a:pPr>
            <a:r>
              <a:rPr lang="hu-HU" sz="2400" dirty="0">
                <a:solidFill>
                  <a:schemeClr val="tx1"/>
                </a:solidFill>
              </a:rPr>
              <a:t>2.</a:t>
            </a:r>
            <a:r>
              <a:rPr lang="hu-HU" sz="2400" dirty="0">
                <a:solidFill>
                  <a:schemeClr val="bg1">
                    <a:lumMod val="85000"/>
                  </a:schemeClr>
                </a:solidFill>
              </a:rPr>
              <a:t> Bontsa fel az utasítás szövegét! (IGÉK)</a:t>
            </a:r>
          </a:p>
          <a:p>
            <a:pPr marL="109728" indent="0">
              <a:buNone/>
            </a:pPr>
            <a:r>
              <a:rPr lang="hu-HU" sz="2400" i="1" dirty="0">
                <a:solidFill>
                  <a:schemeClr val="bg1">
                    <a:lumMod val="85000"/>
                  </a:schemeClr>
                </a:solidFill>
              </a:rPr>
              <a:t>	</a:t>
            </a:r>
            <a:r>
              <a:rPr lang="hu-HU" sz="2400" i="1" dirty="0">
                <a:solidFill>
                  <a:srgbClr val="C00000"/>
                </a:solidFill>
              </a:rPr>
              <a:t>Mi a feladat?</a:t>
            </a:r>
          </a:p>
          <a:p>
            <a:pPr marL="109728" indent="0">
              <a:buNone/>
            </a:pPr>
            <a:r>
              <a:rPr lang="hu-HU" sz="2400" dirty="0">
                <a:solidFill>
                  <a:srgbClr val="C00000"/>
                </a:solidFill>
              </a:rPr>
              <a:t>3. Hol? Miben?</a:t>
            </a:r>
          </a:p>
          <a:p>
            <a:pPr marL="109728" indent="0">
              <a:buNone/>
            </a:pPr>
            <a:r>
              <a:rPr lang="hu-HU" sz="2400" dirty="0">
                <a:solidFill>
                  <a:srgbClr val="C00000"/>
                </a:solidFill>
              </a:rPr>
              <a:t>4. </a:t>
            </a:r>
            <a:r>
              <a:rPr lang="hu-HU" sz="2400" i="1" dirty="0">
                <a:solidFill>
                  <a:srgbClr val="C00000"/>
                </a:solidFill>
              </a:rPr>
              <a:t>Mit?</a:t>
            </a:r>
          </a:p>
          <a:p>
            <a:pPr marL="109728" indent="0">
              <a:buNone/>
            </a:pPr>
            <a:r>
              <a:rPr lang="hu-HU" sz="2400" i="1" dirty="0">
                <a:solidFill>
                  <a:srgbClr val="C00000"/>
                </a:solidFill>
              </a:rPr>
              <a:t>5. Hogyan? (forma)</a:t>
            </a:r>
          </a:p>
        </p:txBody>
      </p:sp>
    </p:spTree>
    <p:extLst>
      <p:ext uri="{BB962C8B-B14F-4D97-AF65-F5344CB8AC3E}">
        <p14:creationId xmlns:p14="http://schemas.microsoft.com/office/powerpoint/2010/main" val="71939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6197600" y="1086929"/>
            <a:ext cx="5384800" cy="5504372"/>
          </a:xfrm>
        </p:spPr>
        <p:txBody>
          <a:bodyPr>
            <a:normAutofit/>
          </a:bodyPr>
          <a:lstStyle/>
          <a:p>
            <a:pPr marL="109728" indent="0">
              <a:buNone/>
            </a:pPr>
            <a:r>
              <a:rPr lang="hu-HU" sz="2400" dirty="0">
                <a:solidFill>
                  <a:srgbClr val="C00000"/>
                </a:solidFill>
              </a:rPr>
              <a:t>Mennyi az 500-800 szó? </a:t>
            </a:r>
          </a:p>
          <a:p>
            <a:pPr marL="109728" indent="0">
              <a:buNone/>
            </a:pPr>
            <a:endParaRPr lang="hu-HU" sz="2400" dirty="0">
              <a:solidFill>
                <a:srgbClr val="C00000"/>
              </a:solidFill>
            </a:endParaRPr>
          </a:p>
          <a:p>
            <a:pPr marL="566928" indent="-457200">
              <a:buAutoNum type="alphaLcParenR"/>
            </a:pPr>
            <a:r>
              <a:rPr lang="hu-HU" sz="2400" dirty="0">
                <a:solidFill>
                  <a:schemeClr val="tx1"/>
                </a:solidFill>
              </a:rPr>
              <a:t>Előzetes próba: 1 oldal/szavak száma</a:t>
            </a:r>
          </a:p>
          <a:p>
            <a:pPr marL="109728" indent="0">
              <a:buNone/>
            </a:pPr>
            <a:endParaRPr lang="hu-HU" sz="2400" dirty="0">
              <a:solidFill>
                <a:schemeClr val="tx1"/>
              </a:solidFill>
            </a:endParaRPr>
          </a:p>
          <a:p>
            <a:pPr marL="109728" indent="0">
              <a:buNone/>
            </a:pPr>
            <a:r>
              <a:rPr lang="hu-HU" sz="2400" dirty="0">
                <a:solidFill>
                  <a:schemeClr val="tx1"/>
                </a:solidFill>
              </a:rPr>
              <a:t>b)  10 sor/ szavak száma x…….</a:t>
            </a:r>
            <a:endParaRPr lang="hu-HU" sz="2400" dirty="0">
              <a:solidFill>
                <a:srgbClr val="C00000"/>
              </a:solidFill>
            </a:endParaRPr>
          </a:p>
        </p:txBody>
      </p:sp>
      <p:pic>
        <p:nvPicPr>
          <p:cNvPr id="4098" name="Picture 2" descr="Hatodikosoknak: Mire figyeljünk a felvételinél a fogalmazás írásánál? -  Mindent a felvételiről"/>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166224" y="1010865"/>
            <a:ext cx="3880229" cy="565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65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901460"/>
            <a:ext cx="10972800" cy="823823"/>
          </a:xfrm>
        </p:spPr>
        <p:txBody>
          <a:bodyPr>
            <a:normAutofit fontScale="90000"/>
          </a:bodyPr>
          <a:lstStyle/>
          <a:p>
            <a:pPr algn="ctr"/>
            <a:r>
              <a:rPr lang="hu-HU" dirty="0"/>
              <a:t>Szövegértés az érettségin</a:t>
            </a:r>
            <a:br>
              <a:rPr lang="hu-HU" dirty="0"/>
            </a:br>
            <a:r>
              <a:rPr lang="hu-HU" dirty="0"/>
              <a:t>A szöveg megértése</a:t>
            </a:r>
            <a:br>
              <a:rPr lang="hu-HU" dirty="0"/>
            </a:br>
            <a:endParaRPr lang="hu-HU" dirty="0"/>
          </a:p>
        </p:txBody>
      </p:sp>
      <p:sp>
        <p:nvSpPr>
          <p:cNvPr id="3" name="Tartalom helye 2"/>
          <p:cNvSpPr>
            <a:spLocks noGrp="1"/>
          </p:cNvSpPr>
          <p:nvPr>
            <p:ph sz="half" idx="1"/>
          </p:nvPr>
        </p:nvSpPr>
        <p:spPr/>
        <p:txBody>
          <a:bodyPr>
            <a:normAutofit/>
          </a:bodyPr>
          <a:lstStyle/>
          <a:p>
            <a:pPr marL="109728" indent="0">
              <a:buNone/>
            </a:pPr>
            <a:r>
              <a:rPr lang="hu-HU" sz="2800" b="1" dirty="0"/>
              <a:t>A szövegértő olvasás szintjei</a:t>
            </a:r>
          </a:p>
          <a:p>
            <a:pPr marL="109728" indent="0">
              <a:buNone/>
            </a:pPr>
            <a:endParaRPr lang="hu-HU" sz="2800" b="1" dirty="0"/>
          </a:p>
          <a:p>
            <a:r>
              <a:rPr lang="hu-HU" sz="2800" dirty="0"/>
              <a:t>Az értő olvasás</a:t>
            </a:r>
          </a:p>
          <a:p>
            <a:r>
              <a:rPr lang="hu-HU" sz="2800" dirty="0"/>
              <a:t>Az értelmező olvasás</a:t>
            </a:r>
          </a:p>
          <a:p>
            <a:r>
              <a:rPr lang="hu-HU" sz="2800" dirty="0"/>
              <a:t>A bíráló, kritikai olvasás</a:t>
            </a:r>
          </a:p>
          <a:p>
            <a:r>
              <a:rPr lang="hu-HU" sz="2800" dirty="0"/>
              <a:t>Az alkotó, kreatív olvasás</a:t>
            </a:r>
          </a:p>
        </p:txBody>
      </p:sp>
      <p:sp>
        <p:nvSpPr>
          <p:cNvPr id="4" name="Tartalom helye 3"/>
          <p:cNvSpPr>
            <a:spLocks noGrp="1"/>
          </p:cNvSpPr>
          <p:nvPr>
            <p:ph sz="half" idx="2"/>
          </p:nvPr>
        </p:nvSpPr>
        <p:spPr/>
        <p:txBody>
          <a:bodyPr>
            <a:normAutofit/>
          </a:bodyPr>
          <a:lstStyle/>
          <a:p>
            <a:pPr marL="109728" indent="0">
              <a:buNone/>
            </a:pPr>
            <a:r>
              <a:rPr lang="hu-HU" sz="2800" b="1" dirty="0"/>
              <a:t>Az olvasás típusai</a:t>
            </a:r>
          </a:p>
          <a:p>
            <a:pPr marL="109728" indent="0">
              <a:buNone/>
            </a:pPr>
            <a:endParaRPr lang="hu-HU" sz="2800" b="1" dirty="0"/>
          </a:p>
          <a:p>
            <a:r>
              <a:rPr lang="hu-HU" sz="2800" dirty="0"/>
              <a:t>Információ lokalizálása (</a:t>
            </a:r>
            <a:r>
              <a:rPr lang="hu-HU" sz="2800" dirty="0" err="1"/>
              <a:t>scanning</a:t>
            </a:r>
            <a:r>
              <a:rPr lang="hu-HU" sz="2800" dirty="0"/>
              <a:t>). </a:t>
            </a:r>
          </a:p>
          <a:p>
            <a:r>
              <a:rPr lang="hu-HU" sz="2800" dirty="0"/>
              <a:t>A lényegi pontok kiválasztása (</a:t>
            </a:r>
            <a:r>
              <a:rPr lang="hu-HU" sz="2800" dirty="0" err="1"/>
              <a:t>skimming</a:t>
            </a:r>
            <a:r>
              <a:rPr lang="hu-HU" sz="2800" dirty="0"/>
              <a:t>).</a:t>
            </a:r>
          </a:p>
          <a:p>
            <a:r>
              <a:rPr lang="hu-HU" sz="2800" dirty="0">
                <a:solidFill>
                  <a:schemeClr val="bg1">
                    <a:lumMod val="65000"/>
                  </a:schemeClr>
                </a:solidFill>
              </a:rPr>
              <a:t>Extenzív olvasás</a:t>
            </a:r>
          </a:p>
          <a:p>
            <a:r>
              <a:rPr lang="hu-HU" sz="2800" dirty="0"/>
              <a:t>Intenzív olvasás.</a:t>
            </a:r>
          </a:p>
        </p:txBody>
      </p:sp>
    </p:spTree>
    <p:extLst>
      <p:ext uri="{BB962C8B-B14F-4D97-AF65-F5344CB8AC3E}">
        <p14:creationId xmlns:p14="http://schemas.microsoft.com/office/powerpoint/2010/main" val="287250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a:t>Szövegértés az érettségin</a:t>
            </a:r>
            <a:br>
              <a:rPr lang="hu-HU" dirty="0"/>
            </a:br>
            <a:r>
              <a:rPr lang="hu-HU" dirty="0"/>
              <a:t>A szöveg megértése</a:t>
            </a:r>
            <a:br>
              <a:rPr lang="hu-HU" dirty="0"/>
            </a:br>
            <a:endParaRPr lang="hu-HU" dirty="0"/>
          </a:p>
        </p:txBody>
      </p:sp>
      <p:graphicFrame>
        <p:nvGraphicFramePr>
          <p:cNvPr id="6" name="Diagram 5"/>
          <p:cNvGraphicFramePr/>
          <p:nvPr>
            <p:extLst>
              <p:ext uri="{D42A27DB-BD31-4B8C-83A1-F6EECF244321}">
                <p14:modId xmlns:p14="http://schemas.microsoft.com/office/powerpoint/2010/main" val="1259861823"/>
              </p:ext>
            </p:extLst>
          </p:nvPr>
        </p:nvGraphicFramePr>
        <p:xfrm>
          <a:off x="1328469" y="1958196"/>
          <a:ext cx="8376248" cy="4770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lipszis 6"/>
          <p:cNvSpPr/>
          <p:nvPr/>
        </p:nvSpPr>
        <p:spPr>
          <a:xfrm>
            <a:off x="8764437" y="1958196"/>
            <a:ext cx="2734573" cy="88852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a:off x="8962846" y="2294626"/>
            <a:ext cx="2458528" cy="461665"/>
          </a:xfrm>
          <a:prstGeom prst="rect">
            <a:avLst/>
          </a:prstGeom>
          <a:noFill/>
        </p:spPr>
        <p:txBody>
          <a:bodyPr wrap="square" rtlCol="0">
            <a:spAutoFit/>
          </a:bodyPr>
          <a:lstStyle/>
          <a:p>
            <a:r>
              <a:rPr lang="hu-HU" sz="2400" b="1" dirty="0"/>
              <a:t>A szöveg átfutása</a:t>
            </a:r>
          </a:p>
        </p:txBody>
      </p:sp>
      <p:sp>
        <p:nvSpPr>
          <p:cNvPr id="10" name="Ellipszis 9"/>
          <p:cNvSpPr/>
          <p:nvPr/>
        </p:nvSpPr>
        <p:spPr>
          <a:xfrm>
            <a:off x="9140065" y="2928495"/>
            <a:ext cx="2122098" cy="88852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p:cNvSpPr/>
          <p:nvPr/>
        </p:nvSpPr>
        <p:spPr>
          <a:xfrm>
            <a:off x="181156" y="3979018"/>
            <a:ext cx="2122098" cy="88852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p:cNvSpPr txBox="1"/>
          <p:nvPr/>
        </p:nvSpPr>
        <p:spPr>
          <a:xfrm>
            <a:off x="9566695" y="3303917"/>
            <a:ext cx="1496796" cy="461665"/>
          </a:xfrm>
          <a:prstGeom prst="rect">
            <a:avLst/>
          </a:prstGeom>
          <a:noFill/>
        </p:spPr>
        <p:txBody>
          <a:bodyPr wrap="square" rtlCol="0">
            <a:spAutoFit/>
          </a:bodyPr>
          <a:lstStyle/>
          <a:p>
            <a:r>
              <a:rPr lang="hu-HU" sz="2400" b="1" dirty="0" err="1"/>
              <a:t>Skimming</a:t>
            </a:r>
            <a:endParaRPr lang="hu-HU" sz="2400" b="1" dirty="0"/>
          </a:p>
        </p:txBody>
      </p:sp>
      <p:sp>
        <p:nvSpPr>
          <p:cNvPr id="14" name="Szövegdoboz 13"/>
          <p:cNvSpPr txBox="1"/>
          <p:nvPr/>
        </p:nvSpPr>
        <p:spPr>
          <a:xfrm>
            <a:off x="609600" y="4192447"/>
            <a:ext cx="1561382" cy="461665"/>
          </a:xfrm>
          <a:prstGeom prst="rect">
            <a:avLst/>
          </a:prstGeom>
          <a:noFill/>
        </p:spPr>
        <p:txBody>
          <a:bodyPr wrap="square" rtlCol="0">
            <a:spAutoFit/>
          </a:bodyPr>
          <a:lstStyle/>
          <a:p>
            <a:r>
              <a:rPr lang="hu-HU" sz="2400" b="1" dirty="0" err="1"/>
              <a:t>Scanning</a:t>
            </a:r>
            <a:endParaRPr lang="hu-HU" sz="2400" b="1" dirty="0"/>
          </a:p>
        </p:txBody>
      </p:sp>
    </p:spTree>
    <p:extLst>
      <p:ext uri="{BB962C8B-B14F-4D97-AF65-F5344CB8AC3E}">
        <p14:creationId xmlns:p14="http://schemas.microsoft.com/office/powerpoint/2010/main" val="31977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a:t>+ „nyelvi feladatsor”- Mi jósolható?  </a:t>
            </a:r>
            <a:br>
              <a:rPr lang="hu-HU" dirty="0"/>
            </a:br>
            <a:endParaRPr lang="hu-HU" dirty="0"/>
          </a:p>
        </p:txBody>
      </p:sp>
      <p:sp>
        <p:nvSpPr>
          <p:cNvPr id="3" name="Tartalom helye 2"/>
          <p:cNvSpPr>
            <a:spLocks noGrp="1"/>
          </p:cNvSpPr>
          <p:nvPr>
            <p:ph idx="1"/>
          </p:nvPr>
        </p:nvSpPr>
        <p:spPr/>
        <p:txBody>
          <a:bodyPr/>
          <a:lstStyle/>
          <a:p>
            <a:r>
              <a:rPr lang="hu-HU" dirty="0"/>
              <a:t>1 db mintafeladat </a:t>
            </a:r>
          </a:p>
          <a:p>
            <a:pPr lvl="1"/>
            <a:r>
              <a:rPr lang="hu-HU" dirty="0"/>
              <a:t>Stilisztika, hangtörvények (10 pont)</a:t>
            </a:r>
          </a:p>
          <a:p>
            <a:endParaRPr lang="hu-HU" dirty="0"/>
          </a:p>
          <a:p>
            <a:r>
              <a:rPr lang="hu-HU" dirty="0"/>
              <a:t>Segítség lehet: a </a:t>
            </a:r>
            <a:r>
              <a:rPr lang="hu-HU" b="1" dirty="0"/>
              <a:t>korábbi évek emelt szintű </a:t>
            </a:r>
            <a:r>
              <a:rPr lang="hu-HU" dirty="0"/>
              <a:t>dolgozatai</a:t>
            </a:r>
          </a:p>
          <a:p>
            <a:endParaRPr lang="hu-HU" dirty="0"/>
          </a:p>
        </p:txBody>
      </p:sp>
    </p:spTree>
    <p:extLst>
      <p:ext uri="{BB962C8B-B14F-4D97-AF65-F5344CB8AC3E}">
        <p14:creationId xmlns:p14="http://schemas.microsoft.com/office/powerpoint/2010/main" val="1163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a:t>A korábbi évek emelt szintű dolgozatainak nyelvi feladatai</a:t>
            </a:r>
            <a:br>
              <a:rPr lang="hu-HU" dirty="0"/>
            </a:br>
            <a:r>
              <a:rPr lang="hu-HU" dirty="0"/>
              <a:t>(2005</a:t>
            </a:r>
            <a:r>
              <a:rPr lang="hu-HU" dirty="0">
                <a:sym typeface="Symbol" panose="05050102010706020507" pitchFamily="18" charset="2"/>
              </a:rPr>
              <a:t>2023)</a:t>
            </a:r>
            <a:endParaRPr lang="hu-HU" dirty="0"/>
          </a:p>
        </p:txBody>
      </p:sp>
      <p:sp>
        <p:nvSpPr>
          <p:cNvPr id="3" name="Tartalom helye 2"/>
          <p:cNvSpPr>
            <a:spLocks noGrp="1"/>
          </p:cNvSpPr>
          <p:nvPr>
            <p:ph idx="1"/>
          </p:nvPr>
        </p:nvSpPr>
        <p:spPr/>
        <p:txBody>
          <a:bodyPr/>
          <a:lstStyle/>
          <a:p>
            <a:endParaRPr lang="hu-HU" dirty="0"/>
          </a:p>
          <a:p>
            <a:r>
              <a:rPr lang="hu-HU" b="1" i="1" dirty="0"/>
              <a:t>Stilisztika</a:t>
            </a:r>
            <a:r>
              <a:rPr lang="hu-HU" dirty="0"/>
              <a:t>: szóképek, alakzatok, költői képek, írásjelek stílusértéke</a:t>
            </a:r>
          </a:p>
          <a:p>
            <a:r>
              <a:rPr lang="hu-HU" i="1" dirty="0"/>
              <a:t>Szemantika</a:t>
            </a:r>
            <a:r>
              <a:rPr lang="hu-HU" dirty="0"/>
              <a:t>: szójelentés, jelentésváltozás</a:t>
            </a:r>
          </a:p>
          <a:p>
            <a:r>
              <a:rPr lang="hu-HU" i="1" dirty="0"/>
              <a:t>Szövegtan</a:t>
            </a:r>
            <a:r>
              <a:rPr lang="hu-HU" dirty="0"/>
              <a:t>: szövegkohézió, grammatikai kapcsolóelemek</a:t>
            </a:r>
          </a:p>
          <a:p>
            <a:r>
              <a:rPr lang="hu-HU" b="1" i="1" dirty="0"/>
              <a:t>Grammatika</a:t>
            </a:r>
            <a:r>
              <a:rPr lang="hu-HU" dirty="0"/>
              <a:t>: morfológia, szófajtan, szószerkezettan, </a:t>
            </a:r>
            <a:r>
              <a:rPr lang="hu-HU" b="1" dirty="0"/>
              <a:t>mondattan </a:t>
            </a:r>
            <a:r>
              <a:rPr lang="hu-HU" dirty="0"/>
              <a:t>(összetett mondatok elemzése, tagmondatok közötti logikai viszony)</a:t>
            </a:r>
          </a:p>
          <a:p>
            <a:r>
              <a:rPr lang="hu-HU" i="1" dirty="0"/>
              <a:t>Retorika</a:t>
            </a:r>
            <a:r>
              <a:rPr lang="hu-HU" dirty="0"/>
              <a:t> (minimális)</a:t>
            </a:r>
          </a:p>
          <a:p>
            <a:r>
              <a:rPr lang="hu-HU" i="1" dirty="0"/>
              <a:t>Pragmatika, kommunikáció </a:t>
            </a:r>
            <a:r>
              <a:rPr lang="hu-HU" dirty="0"/>
              <a:t>(funkciók)</a:t>
            </a:r>
          </a:p>
          <a:p>
            <a:r>
              <a:rPr lang="hu-HU" i="1" dirty="0"/>
              <a:t>Helyesírás</a:t>
            </a:r>
          </a:p>
        </p:txBody>
      </p:sp>
    </p:spTree>
    <p:extLst>
      <p:ext uri="{BB962C8B-B14F-4D97-AF65-F5344CB8AC3E}">
        <p14:creationId xmlns:p14="http://schemas.microsoft.com/office/powerpoint/2010/main" val="318546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UNESC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355" y="715992"/>
            <a:ext cx="10489720" cy="578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45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1142999"/>
            <a:ext cx="10972800" cy="3860321"/>
          </a:xfrm>
        </p:spPr>
        <p:txBody>
          <a:bodyPr>
            <a:normAutofit/>
          </a:bodyPr>
          <a:lstStyle/>
          <a:p>
            <a:pPr algn="ctr"/>
            <a:r>
              <a:rPr lang="hu-HU" dirty="0"/>
              <a:t>Példák a korábbi évek emelt szintű dolgozatainak nyelvi feladataiból (2005</a:t>
            </a:r>
            <a:r>
              <a:rPr lang="hu-HU" dirty="0">
                <a:sym typeface="Symbol" panose="05050102010706020507" pitchFamily="18" charset="2"/>
              </a:rPr>
              <a:t>2023)</a:t>
            </a:r>
            <a:endParaRPr lang="hu-HU" dirty="0"/>
          </a:p>
        </p:txBody>
      </p:sp>
    </p:spTree>
    <p:extLst>
      <p:ext uri="{BB962C8B-B14F-4D97-AF65-F5344CB8AC3E}">
        <p14:creationId xmlns:p14="http://schemas.microsoft.com/office/powerpoint/2010/main" val="31678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t>Alaktan</a:t>
            </a:r>
          </a:p>
        </p:txBody>
      </p:sp>
      <p:pic>
        <p:nvPicPr>
          <p:cNvPr id="4" name="Tartalom helye 3"/>
          <p:cNvPicPr>
            <a:picLocks noGrp="1" noChangeAspect="1"/>
          </p:cNvPicPr>
          <p:nvPr>
            <p:ph idx="1"/>
          </p:nvPr>
        </p:nvPicPr>
        <p:blipFill>
          <a:blip r:embed="rId2"/>
          <a:stretch>
            <a:fillRect/>
          </a:stretch>
        </p:blipFill>
        <p:spPr>
          <a:xfrm>
            <a:off x="1483878" y="2691613"/>
            <a:ext cx="9097927" cy="1794124"/>
          </a:xfrm>
          <a:prstGeom prst="rect">
            <a:avLst/>
          </a:prstGeom>
        </p:spPr>
      </p:pic>
      <p:pic>
        <p:nvPicPr>
          <p:cNvPr id="5" name="Tartalom helye 4"/>
          <p:cNvPicPr>
            <a:picLocks noChangeAspect="1"/>
          </p:cNvPicPr>
          <p:nvPr/>
        </p:nvPicPr>
        <p:blipFill>
          <a:blip r:embed="rId3"/>
          <a:stretch>
            <a:fillRect/>
          </a:stretch>
        </p:blipFill>
        <p:spPr>
          <a:xfrm>
            <a:off x="1423358" y="4395609"/>
            <a:ext cx="8100204" cy="2402006"/>
          </a:xfrm>
          <a:prstGeom prst="rect">
            <a:avLst/>
          </a:prstGeom>
        </p:spPr>
      </p:pic>
    </p:spTree>
    <p:extLst>
      <p:ext uri="{BB962C8B-B14F-4D97-AF65-F5344CB8AC3E}">
        <p14:creationId xmlns:p14="http://schemas.microsoft.com/office/powerpoint/2010/main" val="40001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pPr algn="ctr"/>
            <a:r>
              <a:rPr lang="hu-HU" dirty="0"/>
              <a:t>Mondattan, szófajtan, hangtan (2021)</a:t>
            </a:r>
          </a:p>
        </p:txBody>
      </p:sp>
      <p:pic>
        <p:nvPicPr>
          <p:cNvPr id="7" name="Tartalom helye 6"/>
          <p:cNvPicPr>
            <a:picLocks noGrp="1" noChangeAspect="1"/>
          </p:cNvPicPr>
          <p:nvPr>
            <p:ph idx="1"/>
          </p:nvPr>
        </p:nvPicPr>
        <p:blipFill>
          <a:blip r:embed="rId2"/>
          <a:stretch>
            <a:fillRect/>
          </a:stretch>
        </p:blipFill>
        <p:spPr>
          <a:xfrm>
            <a:off x="2432649" y="2468072"/>
            <a:ext cx="6781361" cy="3597851"/>
          </a:xfrm>
          <a:prstGeom prst="rect">
            <a:avLst/>
          </a:prstGeom>
        </p:spPr>
      </p:pic>
    </p:spTree>
    <p:extLst>
      <p:ext uri="{BB962C8B-B14F-4D97-AF65-F5344CB8AC3E}">
        <p14:creationId xmlns:p14="http://schemas.microsoft.com/office/powerpoint/2010/main" val="219466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p:txBody>
          <a:bodyPr/>
          <a:lstStyle/>
          <a:p>
            <a:pPr algn="ctr"/>
            <a:r>
              <a:rPr lang="hu-HU" dirty="0"/>
              <a:t>Mondattan, alaktan, hangtan</a:t>
            </a:r>
          </a:p>
        </p:txBody>
      </p:sp>
      <p:pic>
        <p:nvPicPr>
          <p:cNvPr id="9" name="Tartalom helye 8"/>
          <p:cNvPicPr>
            <a:picLocks noGrp="1" noChangeAspect="1"/>
          </p:cNvPicPr>
          <p:nvPr>
            <p:ph idx="1"/>
          </p:nvPr>
        </p:nvPicPr>
        <p:blipFill>
          <a:blip r:embed="rId3"/>
          <a:stretch>
            <a:fillRect/>
          </a:stretch>
        </p:blipFill>
        <p:spPr>
          <a:xfrm>
            <a:off x="1470292" y="2622430"/>
            <a:ext cx="7753243" cy="2998970"/>
          </a:xfrm>
          <a:prstGeom prst="rect">
            <a:avLst/>
          </a:prstGeom>
        </p:spPr>
      </p:pic>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p:cNvSpPr>
            <a:spLocks noGrp="1"/>
          </p:cNvSpPr>
          <p:nvPr>
            <p:ph type="title"/>
          </p:nvPr>
        </p:nvSpPr>
        <p:spPr/>
        <p:txBody>
          <a:bodyPr/>
          <a:lstStyle/>
          <a:p>
            <a:r>
              <a:rPr lang="hu-HU" dirty="0"/>
              <a:t>Mondattan, hangtan, stilisztika, retorika, helyesírás</a:t>
            </a:r>
          </a:p>
        </p:txBody>
      </p:sp>
      <p:pic>
        <p:nvPicPr>
          <p:cNvPr id="7" name="Tartalom helye 5"/>
          <p:cNvPicPr>
            <a:picLocks noGrp="1" noChangeAspect="1"/>
          </p:cNvPicPr>
          <p:nvPr>
            <p:ph idx="1"/>
          </p:nvPr>
        </p:nvPicPr>
        <p:blipFill>
          <a:blip r:embed="rId2"/>
          <a:stretch>
            <a:fillRect/>
          </a:stretch>
        </p:blipFill>
        <p:spPr>
          <a:xfrm>
            <a:off x="3096882" y="2350981"/>
            <a:ext cx="5641675" cy="4469117"/>
          </a:xfrm>
          <a:prstGeom prst="rect">
            <a:avLst/>
          </a:prstGeom>
        </p:spPr>
      </p:pic>
    </p:spTree>
    <p:extLst>
      <p:ext uri="{BB962C8B-B14F-4D97-AF65-F5344CB8AC3E}">
        <p14:creationId xmlns:p14="http://schemas.microsoft.com/office/powerpoint/2010/main" val="343926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Mondattan, szófajtan, retorika, szövegtan (2018)</a:t>
            </a:r>
          </a:p>
        </p:txBody>
      </p:sp>
      <p:pic>
        <p:nvPicPr>
          <p:cNvPr id="4" name="Tartalom helye 3"/>
          <p:cNvPicPr>
            <a:picLocks noGrp="1" noChangeAspect="1"/>
          </p:cNvPicPr>
          <p:nvPr>
            <p:ph idx="1"/>
          </p:nvPr>
        </p:nvPicPr>
        <p:blipFill>
          <a:blip r:embed="rId2"/>
          <a:stretch>
            <a:fillRect/>
          </a:stretch>
        </p:blipFill>
        <p:spPr>
          <a:xfrm>
            <a:off x="505384" y="2123536"/>
            <a:ext cx="6229670" cy="2514729"/>
          </a:xfrm>
          <a:prstGeom prst="rect">
            <a:avLst/>
          </a:prstGeom>
        </p:spPr>
      </p:pic>
      <p:pic>
        <p:nvPicPr>
          <p:cNvPr id="6" name="Tartalom helye 5"/>
          <p:cNvPicPr>
            <a:picLocks noGrp="1" noChangeAspect="1"/>
          </p:cNvPicPr>
          <p:nvPr>
            <p:ph sz="half" idx="4294967295"/>
          </p:nvPr>
        </p:nvPicPr>
        <p:blipFill>
          <a:blip r:embed="rId3"/>
          <a:stretch>
            <a:fillRect/>
          </a:stretch>
        </p:blipFill>
        <p:spPr>
          <a:xfrm>
            <a:off x="5901426" y="2721567"/>
            <a:ext cx="5951267" cy="4016053"/>
          </a:xfrm>
          <a:prstGeom prst="rect">
            <a:avLst/>
          </a:prstGeom>
        </p:spPr>
      </p:pic>
    </p:spTree>
    <p:extLst>
      <p:ext uri="{BB962C8B-B14F-4D97-AF65-F5344CB8AC3E}">
        <p14:creationId xmlns:p14="http://schemas.microsoft.com/office/powerpoint/2010/main" val="316008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t>Nyelvi pontok alakulása</a:t>
            </a:r>
          </a:p>
        </p:txBody>
      </p:sp>
      <p:sp>
        <p:nvSpPr>
          <p:cNvPr id="3" name="Tartalom helye 2"/>
          <p:cNvSpPr>
            <a:spLocks noGrp="1"/>
          </p:cNvSpPr>
          <p:nvPr>
            <p:ph idx="1"/>
          </p:nvPr>
        </p:nvSpPr>
        <p:spPr/>
        <p:txBody>
          <a:bodyPr/>
          <a:lstStyle/>
          <a:p>
            <a:r>
              <a:rPr lang="hu-HU" dirty="0"/>
              <a:t>Átlag 2-4 pont</a:t>
            </a:r>
          </a:p>
          <a:p>
            <a:pPr marL="109728" indent="0">
              <a:buNone/>
            </a:pPr>
            <a:endParaRPr lang="hu-HU" dirty="0"/>
          </a:p>
          <a:p>
            <a:r>
              <a:rPr lang="hu-HU" dirty="0"/>
              <a:t>De volt: 6 pont (2015), </a:t>
            </a:r>
          </a:p>
          <a:p>
            <a:pPr lvl="1"/>
            <a:r>
              <a:rPr lang="hu-HU" dirty="0"/>
              <a:t>2018-ban </a:t>
            </a:r>
            <a:r>
              <a:rPr lang="hu-HU" dirty="0">
                <a:solidFill>
                  <a:srgbClr val="C00000"/>
                </a:solidFill>
              </a:rPr>
              <a:t>10 pont </a:t>
            </a:r>
            <a:r>
              <a:rPr lang="hu-HU" dirty="0"/>
              <a:t>(25%)!!!</a:t>
            </a:r>
          </a:p>
        </p:txBody>
      </p:sp>
    </p:spTree>
    <p:extLst>
      <p:ext uri="{BB962C8B-B14F-4D97-AF65-F5344CB8AC3E}">
        <p14:creationId xmlns:p14="http://schemas.microsoft.com/office/powerpoint/2010/main" val="301343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algn="ctr"/>
            <a:r>
              <a:rPr lang="hu-HU" dirty="0"/>
              <a:t>Készülési tippek, javaslatok</a:t>
            </a:r>
          </a:p>
        </p:txBody>
      </p:sp>
      <p:sp>
        <p:nvSpPr>
          <p:cNvPr id="3" name="Tartalom helye 2"/>
          <p:cNvSpPr>
            <a:spLocks noGrp="1"/>
          </p:cNvSpPr>
          <p:nvPr>
            <p:ph sz="half" idx="1"/>
          </p:nvPr>
        </p:nvSpPr>
        <p:spPr>
          <a:xfrm>
            <a:off x="609600" y="2249425"/>
            <a:ext cx="6127630" cy="4341875"/>
          </a:xfrm>
        </p:spPr>
        <p:txBody>
          <a:bodyPr rtlCol="0">
            <a:normAutofit/>
          </a:bodyPr>
          <a:lstStyle/>
          <a:p>
            <a:pPr rtl="0"/>
            <a:r>
              <a:rPr lang="hu-HU" sz="2400" dirty="0"/>
              <a:t>Több gyakorlókönyv – más van a fókuszban</a:t>
            </a:r>
          </a:p>
          <a:p>
            <a:pPr rtl="0"/>
            <a:endParaRPr lang="hu-HU" dirty="0"/>
          </a:p>
        </p:txBody>
      </p:sp>
      <p:sp>
        <p:nvSpPr>
          <p:cNvPr id="4" name="Tartalom helye 3"/>
          <p:cNvSpPr>
            <a:spLocks noGrp="1"/>
          </p:cNvSpPr>
          <p:nvPr>
            <p:ph sz="half" idx="2"/>
          </p:nvPr>
        </p:nvSpPr>
        <p:spPr>
          <a:xfrm>
            <a:off x="5098211" y="2665562"/>
            <a:ext cx="6484189" cy="3925738"/>
          </a:xfrm>
        </p:spPr>
        <p:txBody>
          <a:bodyPr>
            <a:normAutofit/>
          </a:bodyPr>
          <a:lstStyle/>
          <a:p>
            <a:r>
              <a:rPr lang="hu-HU" sz="2800" dirty="0"/>
              <a:t>Minden területet érint</a:t>
            </a:r>
          </a:p>
          <a:p>
            <a:r>
              <a:rPr lang="hu-HU" sz="2800" dirty="0"/>
              <a:t>Sok gyakorlat</a:t>
            </a:r>
          </a:p>
          <a:p>
            <a:r>
              <a:rPr lang="hu-HU" sz="2800" dirty="0"/>
              <a:t>Hasznos tanácsok</a:t>
            </a:r>
          </a:p>
          <a:p>
            <a:r>
              <a:rPr lang="hu-HU" sz="2800" dirty="0"/>
              <a:t>Esszéíráshoz szövegalkotás lépései</a:t>
            </a:r>
          </a:p>
          <a:p>
            <a:r>
              <a:rPr lang="hu-HU" sz="2800" dirty="0"/>
              <a:t>Szóbeli vizsga menete</a:t>
            </a:r>
          </a:p>
          <a:p>
            <a:r>
              <a:rPr lang="hu-HU" sz="2800" dirty="0">
                <a:solidFill>
                  <a:srgbClr val="C00000"/>
                </a:solidFill>
              </a:rPr>
              <a:t>Szövegértési feladat + szövegalapú nyelvtani gyakorlófeladatok, táblázatok</a:t>
            </a:r>
          </a:p>
        </p:txBody>
      </p:sp>
      <p:pic>
        <p:nvPicPr>
          <p:cNvPr id="11266" name="Picture 2" descr="https://eltebook.cdn.shoprenter.hu/custom/eltebook/image/cache/w900h900wt1q100/magyar_erettsegi.jpg?lastmod=1708372074.16600509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489" y="2855643"/>
            <a:ext cx="3683180" cy="36831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ltebook.cdn.shoprenter.hu/custom/eltebook/image/cache/w900h900wt1q100/magyar_erettsegi.jpg?lastmod=1708372074.16600509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489" y="2908120"/>
            <a:ext cx="3683180" cy="368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stretch>
            <a:fillRect/>
          </a:stretch>
        </p:blipFill>
        <p:spPr>
          <a:xfrm>
            <a:off x="750497" y="348750"/>
            <a:ext cx="4710023" cy="6430270"/>
          </a:xfrm>
          <a:prstGeom prst="rect">
            <a:avLst/>
          </a:prstGeom>
        </p:spPr>
      </p:pic>
      <p:pic>
        <p:nvPicPr>
          <p:cNvPr id="6" name="Kép 5"/>
          <p:cNvPicPr>
            <a:picLocks noChangeAspect="1"/>
          </p:cNvPicPr>
          <p:nvPr/>
        </p:nvPicPr>
        <p:blipFill>
          <a:blip r:embed="rId3"/>
          <a:stretch>
            <a:fillRect/>
          </a:stretch>
        </p:blipFill>
        <p:spPr>
          <a:xfrm>
            <a:off x="5816855" y="348750"/>
            <a:ext cx="4897153" cy="6581032"/>
          </a:xfrm>
          <a:prstGeom prst="rect">
            <a:avLst/>
          </a:prstGeom>
        </p:spPr>
      </p:pic>
    </p:spTree>
    <p:extLst>
      <p:ext uri="{BB962C8B-B14F-4D97-AF65-F5344CB8AC3E}">
        <p14:creationId xmlns:p14="http://schemas.microsoft.com/office/powerpoint/2010/main" val="381168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45774" y="431322"/>
            <a:ext cx="4974708" cy="6436470"/>
          </a:xfrm>
          <a:prstGeom prst="rect">
            <a:avLst/>
          </a:prstGeom>
        </p:spPr>
      </p:pic>
      <p:pic>
        <p:nvPicPr>
          <p:cNvPr id="3" name="Kép 2"/>
          <p:cNvPicPr>
            <a:picLocks noChangeAspect="1"/>
          </p:cNvPicPr>
          <p:nvPr/>
        </p:nvPicPr>
        <p:blipFill>
          <a:blip r:embed="rId3"/>
          <a:stretch>
            <a:fillRect/>
          </a:stretch>
        </p:blipFill>
        <p:spPr>
          <a:xfrm>
            <a:off x="5689735" y="380496"/>
            <a:ext cx="4774106" cy="6538122"/>
          </a:xfrm>
          <a:prstGeom prst="rect">
            <a:avLst/>
          </a:prstGeom>
        </p:spPr>
      </p:pic>
    </p:spTree>
    <p:extLst>
      <p:ext uri="{BB962C8B-B14F-4D97-AF65-F5344CB8AC3E}">
        <p14:creationId xmlns:p14="http://schemas.microsoft.com/office/powerpoint/2010/main" val="166921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Miről lesz szó? </a:t>
            </a:r>
          </a:p>
        </p:txBody>
      </p:sp>
      <p:sp>
        <p:nvSpPr>
          <p:cNvPr id="5" name="Tartalom helye 4"/>
          <p:cNvSpPr>
            <a:spLocks noGrp="1"/>
          </p:cNvSpPr>
          <p:nvPr>
            <p:ph idx="1"/>
          </p:nvPr>
        </p:nvSpPr>
        <p:spPr/>
        <p:txBody>
          <a:bodyPr/>
          <a:lstStyle/>
          <a:p>
            <a:r>
              <a:rPr lang="hu-HU" dirty="0"/>
              <a:t>A 2024-es érettségi változása és a szövegértési feladatsor</a:t>
            </a:r>
          </a:p>
          <a:p>
            <a:r>
              <a:rPr lang="hu-HU" dirty="0"/>
              <a:t>Szövegértés az érettségin</a:t>
            </a:r>
          </a:p>
          <a:p>
            <a:pPr lvl="1"/>
            <a:r>
              <a:rPr lang="hu-HU" dirty="0"/>
              <a:t>A feladatok megértése</a:t>
            </a:r>
          </a:p>
          <a:p>
            <a:pPr lvl="1"/>
            <a:r>
              <a:rPr lang="hu-HU" dirty="0"/>
              <a:t>A szöveg megértése</a:t>
            </a:r>
          </a:p>
          <a:p>
            <a:r>
              <a:rPr lang="hu-HU" dirty="0"/>
              <a:t>+ „nyelvi feladatsor”- Mi jósolható?  </a:t>
            </a:r>
          </a:p>
          <a:p>
            <a:r>
              <a:rPr lang="hu-HU" dirty="0"/>
              <a:t>Készülési tippek, javaslatok</a:t>
            </a:r>
          </a:p>
        </p:txBody>
      </p:sp>
      <p:pic>
        <p:nvPicPr>
          <p:cNvPr id="7" name="Kép 6" descr="harry_potter_bk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609" y="3819345"/>
            <a:ext cx="685800" cy="685800"/>
          </a:xfrm>
          <a:prstGeom prst="rect">
            <a:avLst/>
          </a:prstGeom>
          <a:noFill/>
          <a:ln>
            <a:noFill/>
          </a:ln>
        </p:spPr>
      </p:pic>
    </p:spTree>
    <p:extLst>
      <p:ext uri="{BB962C8B-B14F-4D97-AF65-F5344CB8AC3E}">
        <p14:creationId xmlns:p14="http://schemas.microsoft.com/office/powerpoint/2010/main" val="303091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767752"/>
            <a:ext cx="10972800" cy="1173191"/>
          </a:xfrm>
        </p:spPr>
        <p:txBody>
          <a:bodyPr>
            <a:normAutofit fontScale="90000"/>
          </a:bodyPr>
          <a:lstStyle/>
          <a:p>
            <a:pPr algn="ctr"/>
            <a:r>
              <a:rPr lang="hu-HU" dirty="0"/>
              <a:t>Nyelvtani feladatok</a:t>
            </a:r>
            <a:br>
              <a:rPr lang="hu-HU" dirty="0"/>
            </a:br>
            <a:r>
              <a:rPr lang="hu-HU" dirty="0"/>
              <a:t>morfológia</a:t>
            </a:r>
          </a:p>
        </p:txBody>
      </p:sp>
      <p:pic>
        <p:nvPicPr>
          <p:cNvPr id="4" name="Tartalom helye 3"/>
          <p:cNvPicPr>
            <a:picLocks noGrp="1" noChangeAspect="1"/>
          </p:cNvPicPr>
          <p:nvPr>
            <p:ph idx="1"/>
          </p:nvPr>
        </p:nvPicPr>
        <p:blipFill>
          <a:blip r:embed="rId2"/>
          <a:stretch>
            <a:fillRect/>
          </a:stretch>
        </p:blipFill>
        <p:spPr>
          <a:xfrm>
            <a:off x="327095" y="2351556"/>
            <a:ext cx="5768905" cy="3295199"/>
          </a:xfrm>
          <a:prstGeom prst="rect">
            <a:avLst/>
          </a:prstGeom>
        </p:spPr>
      </p:pic>
      <p:pic>
        <p:nvPicPr>
          <p:cNvPr id="5" name="Kép 4"/>
          <p:cNvPicPr>
            <a:picLocks noChangeAspect="1"/>
          </p:cNvPicPr>
          <p:nvPr/>
        </p:nvPicPr>
        <p:blipFill>
          <a:blip r:embed="rId3"/>
          <a:stretch>
            <a:fillRect/>
          </a:stretch>
        </p:blipFill>
        <p:spPr>
          <a:xfrm>
            <a:off x="6361755" y="2520539"/>
            <a:ext cx="5830245" cy="2957235"/>
          </a:xfrm>
          <a:prstGeom prst="rect">
            <a:avLst/>
          </a:prstGeom>
        </p:spPr>
      </p:pic>
    </p:spTree>
    <p:extLst>
      <p:ext uri="{BB962C8B-B14F-4D97-AF65-F5344CB8AC3E}">
        <p14:creationId xmlns:p14="http://schemas.microsoft.com/office/powerpoint/2010/main" val="161223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fontScale="90000"/>
          </a:bodyPr>
          <a:lstStyle/>
          <a:p>
            <a:pPr algn="ctr"/>
            <a:r>
              <a:rPr lang="hu-HU" dirty="0"/>
              <a:t>Nyelvtani feladatok</a:t>
            </a:r>
            <a:br>
              <a:rPr lang="hu-HU" dirty="0"/>
            </a:br>
            <a:r>
              <a:rPr lang="hu-HU" dirty="0"/>
              <a:t>stilisztika</a:t>
            </a:r>
          </a:p>
        </p:txBody>
      </p:sp>
      <p:pic>
        <p:nvPicPr>
          <p:cNvPr id="6" name="Tartalom helye 5"/>
          <p:cNvPicPr>
            <a:picLocks noGrp="1" noChangeAspect="1"/>
          </p:cNvPicPr>
          <p:nvPr>
            <p:ph idx="1"/>
          </p:nvPr>
        </p:nvPicPr>
        <p:blipFill>
          <a:blip r:embed="rId2"/>
          <a:stretch>
            <a:fillRect/>
          </a:stretch>
        </p:blipFill>
        <p:spPr>
          <a:xfrm>
            <a:off x="1820174" y="2278890"/>
            <a:ext cx="6063443" cy="4211024"/>
          </a:xfrm>
          <a:prstGeom prst="rect">
            <a:avLst/>
          </a:prstGeom>
        </p:spPr>
      </p:pic>
    </p:spTree>
    <p:extLst>
      <p:ext uri="{BB962C8B-B14F-4D97-AF65-F5344CB8AC3E}">
        <p14:creationId xmlns:p14="http://schemas.microsoft.com/office/powerpoint/2010/main" val="268377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384011" y="667063"/>
            <a:ext cx="4533045" cy="6236546"/>
          </a:xfrm>
          <a:prstGeom prst="rect">
            <a:avLst/>
          </a:prstGeom>
        </p:spPr>
      </p:pic>
      <p:pic>
        <p:nvPicPr>
          <p:cNvPr id="5" name="Kép 4"/>
          <p:cNvPicPr>
            <a:picLocks noChangeAspect="1"/>
          </p:cNvPicPr>
          <p:nvPr/>
        </p:nvPicPr>
        <p:blipFill>
          <a:blip r:embed="rId3"/>
          <a:stretch>
            <a:fillRect/>
          </a:stretch>
        </p:blipFill>
        <p:spPr>
          <a:xfrm>
            <a:off x="5387332" y="95569"/>
            <a:ext cx="5188652" cy="6808040"/>
          </a:xfrm>
          <a:prstGeom prst="rect">
            <a:avLst/>
          </a:prstGeom>
        </p:spPr>
      </p:pic>
    </p:spTree>
    <p:extLst>
      <p:ext uri="{BB962C8B-B14F-4D97-AF65-F5344CB8AC3E}">
        <p14:creationId xmlns:p14="http://schemas.microsoft.com/office/powerpoint/2010/main" val="224969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48822" y="467301"/>
            <a:ext cx="4582563" cy="6390699"/>
          </a:xfrm>
          <a:prstGeom prst="rect">
            <a:avLst/>
          </a:prstGeom>
        </p:spPr>
      </p:pic>
      <p:pic>
        <p:nvPicPr>
          <p:cNvPr id="3" name="Kép 2"/>
          <p:cNvPicPr>
            <a:picLocks noChangeAspect="1"/>
          </p:cNvPicPr>
          <p:nvPr/>
        </p:nvPicPr>
        <p:blipFill>
          <a:blip r:embed="rId3"/>
          <a:stretch>
            <a:fillRect/>
          </a:stretch>
        </p:blipFill>
        <p:spPr>
          <a:xfrm>
            <a:off x="5183054" y="368310"/>
            <a:ext cx="4797708" cy="6489690"/>
          </a:xfrm>
          <a:prstGeom prst="rect">
            <a:avLst/>
          </a:prstGeom>
        </p:spPr>
      </p:pic>
    </p:spTree>
    <p:extLst>
      <p:ext uri="{BB962C8B-B14F-4D97-AF65-F5344CB8AC3E}">
        <p14:creationId xmlns:p14="http://schemas.microsoft.com/office/powerpoint/2010/main" val="385793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65723" y="387387"/>
            <a:ext cx="4632488" cy="6410228"/>
          </a:xfrm>
          <a:prstGeom prst="rect">
            <a:avLst/>
          </a:prstGeom>
        </p:spPr>
      </p:pic>
      <p:pic>
        <p:nvPicPr>
          <p:cNvPr id="3" name="Kép 2"/>
          <p:cNvPicPr>
            <a:picLocks noChangeAspect="1"/>
          </p:cNvPicPr>
          <p:nvPr/>
        </p:nvPicPr>
        <p:blipFill>
          <a:blip r:embed="rId3"/>
          <a:stretch>
            <a:fillRect/>
          </a:stretch>
        </p:blipFill>
        <p:spPr>
          <a:xfrm>
            <a:off x="5415488" y="468678"/>
            <a:ext cx="4608406" cy="6422509"/>
          </a:xfrm>
          <a:prstGeom prst="rect">
            <a:avLst/>
          </a:prstGeom>
        </p:spPr>
      </p:pic>
    </p:spTree>
    <p:extLst>
      <p:ext uri="{BB962C8B-B14F-4D97-AF65-F5344CB8AC3E}">
        <p14:creationId xmlns:p14="http://schemas.microsoft.com/office/powerpoint/2010/main" val="363056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9934" y="405724"/>
            <a:ext cx="4581628" cy="6452276"/>
          </a:xfrm>
          <a:prstGeom prst="rect">
            <a:avLst/>
          </a:prstGeom>
        </p:spPr>
      </p:pic>
      <p:pic>
        <p:nvPicPr>
          <p:cNvPr id="3" name="Kép 2"/>
          <p:cNvPicPr>
            <a:picLocks noChangeAspect="1"/>
          </p:cNvPicPr>
          <p:nvPr/>
        </p:nvPicPr>
        <p:blipFill>
          <a:blip r:embed="rId3"/>
          <a:stretch>
            <a:fillRect/>
          </a:stretch>
        </p:blipFill>
        <p:spPr>
          <a:xfrm>
            <a:off x="5365107" y="405723"/>
            <a:ext cx="4624282" cy="6386607"/>
          </a:xfrm>
          <a:prstGeom prst="rect">
            <a:avLst/>
          </a:prstGeom>
        </p:spPr>
      </p:pic>
    </p:spTree>
    <p:extLst>
      <p:ext uri="{BB962C8B-B14F-4D97-AF65-F5344CB8AC3E}">
        <p14:creationId xmlns:p14="http://schemas.microsoft.com/office/powerpoint/2010/main" val="332885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3200" y="311076"/>
            <a:ext cx="4879164" cy="6546923"/>
          </a:xfrm>
          <a:prstGeom prst="rect">
            <a:avLst/>
          </a:prstGeom>
        </p:spPr>
      </p:pic>
      <p:pic>
        <p:nvPicPr>
          <p:cNvPr id="3" name="Kép 2"/>
          <p:cNvPicPr>
            <a:picLocks noChangeAspect="1"/>
          </p:cNvPicPr>
          <p:nvPr/>
        </p:nvPicPr>
        <p:blipFill>
          <a:blip r:embed="rId3"/>
          <a:stretch>
            <a:fillRect/>
          </a:stretch>
        </p:blipFill>
        <p:spPr>
          <a:xfrm>
            <a:off x="5407339" y="311075"/>
            <a:ext cx="4883973" cy="6614033"/>
          </a:xfrm>
          <a:prstGeom prst="rect">
            <a:avLst/>
          </a:prstGeom>
        </p:spPr>
      </p:pic>
    </p:spTree>
    <p:extLst>
      <p:ext uri="{BB962C8B-B14F-4D97-AF65-F5344CB8AC3E}">
        <p14:creationId xmlns:p14="http://schemas.microsoft.com/office/powerpoint/2010/main" val="187448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rtlCol="0"/>
          <a:lstStyle/>
          <a:p>
            <a:r>
              <a:rPr lang="hu-HU" dirty="0"/>
              <a:t>Eötvös Kiadó bármelyik új érettségis kötete a TANÁR20 kuponkóddal megvásárolható, ezzel 20% engedményt ad a kiadó oldala. </a:t>
            </a:r>
            <a:r>
              <a:rPr lang="hu-HU" dirty="0">
                <a:hlinkClick r:id="rId3"/>
              </a:rPr>
              <a:t>https://eltebook.hu/erettsegi</a:t>
            </a:r>
            <a:endParaRPr lang="hu-HU" dirty="0"/>
          </a:p>
        </p:txBody>
      </p:sp>
      <p:pic>
        <p:nvPicPr>
          <p:cNvPr id="13314" name="Picture 2" descr="https://eltebook.cdn.shoprenter.hu/custom/eltebook/image/cache/w350h350wt1q100/magyar_erettsegi.jpg?lastmod=1708372074.16600509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8247" y="3280410"/>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09600" y="1578634"/>
            <a:ext cx="10972800" cy="4995902"/>
          </a:xfrm>
        </p:spPr>
        <p:txBody>
          <a:bodyPr/>
          <a:lstStyle/>
          <a:p>
            <a:pPr marL="109728" indent="0" algn="ctr">
              <a:buNone/>
            </a:pPr>
            <a:r>
              <a:rPr lang="hu-HU" sz="4000" dirty="0">
                <a:solidFill>
                  <a:schemeClr val="accent2"/>
                </a:solidFill>
              </a:rPr>
              <a:t>Köszönöm a figyelmet!</a:t>
            </a:r>
          </a:p>
          <a:p>
            <a:endParaRPr lang="hu-HU" dirty="0"/>
          </a:p>
          <a:p>
            <a:pPr marL="109728" indent="0">
              <a:buNone/>
            </a:pPr>
            <a:r>
              <a:rPr lang="hu-HU" dirty="0">
                <a:solidFill>
                  <a:schemeClr val="accent2"/>
                </a:solidFill>
              </a:rPr>
              <a:t>Kívánom, hogy az új érettségi akadályát mindenki sikeresen győzze le!</a:t>
            </a:r>
          </a:p>
          <a:p>
            <a:pPr marL="109728" indent="0">
              <a:buNone/>
            </a:pPr>
            <a:endParaRPr lang="hu-HU" dirty="0"/>
          </a:p>
          <a:p>
            <a:pPr marL="109728" indent="0" algn="ctr" fontAlgn="base">
              <a:buNone/>
            </a:pPr>
            <a:r>
              <a:rPr lang="hu-HU" sz="2400" i="1" dirty="0"/>
              <a:t>„Minél nagyobb az</a:t>
            </a:r>
            <a:r>
              <a:rPr lang="hu-HU" sz="2400" b="1" i="1" dirty="0"/>
              <a:t> akadály</a:t>
            </a:r>
            <a:r>
              <a:rPr lang="hu-HU" sz="2400" i="1" dirty="0"/>
              <a:t>, annál dicsőségesebb a legyőzése.”</a:t>
            </a:r>
          </a:p>
          <a:p>
            <a:pPr marL="109728" indent="0">
              <a:buNone/>
            </a:pPr>
            <a:r>
              <a:rPr lang="hu-HU" sz="2400" i="1" dirty="0"/>
              <a:t> 								     (</a:t>
            </a:r>
            <a:r>
              <a:rPr lang="hu-HU" sz="2400" i="1" dirty="0" err="1"/>
              <a:t>Moliere</a:t>
            </a:r>
            <a:r>
              <a:rPr lang="hu-HU" sz="2400" i="1" dirty="0"/>
              <a:t>)</a:t>
            </a:r>
            <a:br>
              <a:rPr lang="hu-HU" sz="2400" i="1" dirty="0"/>
            </a:br>
            <a:endParaRPr lang="hu-HU" sz="2400" i="1" dirty="0"/>
          </a:p>
        </p:txBody>
      </p:sp>
    </p:spTree>
    <p:extLst>
      <p:ext uri="{BB962C8B-B14F-4D97-AF65-F5344CB8AC3E}">
        <p14:creationId xmlns:p14="http://schemas.microsoft.com/office/powerpoint/2010/main" val="147375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1143000"/>
            <a:ext cx="10972800" cy="445934"/>
          </a:xfrm>
        </p:spPr>
        <p:txBody>
          <a:bodyPr>
            <a:noAutofit/>
          </a:bodyPr>
          <a:lstStyle/>
          <a:p>
            <a:pPr algn="ctr"/>
            <a:r>
              <a:rPr lang="hu-HU" sz="3200" dirty="0"/>
              <a:t>A magyar nyelv és irodalom érettségi szellemiségének meghatározója </a:t>
            </a:r>
          </a:p>
        </p:txBody>
      </p:sp>
      <p:sp>
        <p:nvSpPr>
          <p:cNvPr id="3" name="Tartalom helye 2"/>
          <p:cNvSpPr>
            <a:spLocks noGrp="1"/>
          </p:cNvSpPr>
          <p:nvPr>
            <p:ph idx="1"/>
          </p:nvPr>
        </p:nvSpPr>
        <p:spPr>
          <a:xfrm>
            <a:off x="548640" y="1992702"/>
            <a:ext cx="11166032" cy="4606880"/>
          </a:xfrm>
        </p:spPr>
        <p:txBody>
          <a:bodyPr/>
          <a:lstStyle/>
          <a:p>
            <a:r>
              <a:rPr lang="hu-HU" sz="2400" dirty="0"/>
              <a:t>Interjú Kiss Gabriella tananyagfejlesztővel az Új Köznevelésben 2020/9-10</a:t>
            </a:r>
            <a:r>
              <a:rPr lang="hu-HU" dirty="0"/>
              <a:t>.</a:t>
            </a:r>
          </a:p>
          <a:p>
            <a:pPr marL="45720" indent="0">
              <a:buNone/>
            </a:pPr>
            <a:r>
              <a:rPr lang="hu-HU" sz="2000" dirty="0"/>
              <a:t>Forrás:</a:t>
            </a:r>
            <a:r>
              <a:rPr lang="hu-HU" sz="2000" dirty="0" err="1">
                <a:hlinkClick r:id="rId2"/>
              </a:rPr>
              <a:t>https</a:t>
            </a:r>
            <a:r>
              <a:rPr lang="hu-HU" sz="2000" dirty="0">
                <a:hlinkClick r:id="rId2"/>
              </a:rPr>
              <a:t>://</a:t>
            </a:r>
            <a:r>
              <a:rPr lang="hu-HU" sz="2000" dirty="0" err="1">
                <a:hlinkClick r:id="rId2"/>
              </a:rPr>
              <a:t>folyoiratok.oh.gov.hu</a:t>
            </a:r>
            <a:r>
              <a:rPr lang="hu-HU" sz="2000" dirty="0">
                <a:hlinkClick r:id="rId2"/>
              </a:rPr>
              <a:t>/</a:t>
            </a:r>
            <a:r>
              <a:rPr lang="hu-HU" sz="2000" dirty="0" err="1">
                <a:hlinkClick r:id="rId2"/>
              </a:rPr>
              <a:t>sites</a:t>
            </a:r>
            <a:r>
              <a:rPr lang="hu-HU" sz="2000" dirty="0">
                <a:hlinkClick r:id="rId2"/>
              </a:rPr>
              <a:t>/</a:t>
            </a:r>
            <a:r>
              <a:rPr lang="hu-HU" sz="2000" dirty="0" err="1">
                <a:hlinkClick r:id="rId2"/>
              </a:rPr>
              <a:t>default</a:t>
            </a:r>
            <a:r>
              <a:rPr lang="hu-HU" sz="2000" dirty="0">
                <a:hlinkClick r:id="rId2"/>
              </a:rPr>
              <a:t>/</a:t>
            </a:r>
            <a:r>
              <a:rPr lang="hu-HU" sz="2000" dirty="0" err="1">
                <a:hlinkClick r:id="rId2"/>
              </a:rPr>
              <a:t>files</a:t>
            </a:r>
            <a:r>
              <a:rPr lang="hu-HU" sz="2000" dirty="0">
                <a:hlinkClick r:id="rId2"/>
              </a:rPr>
              <a:t>/</a:t>
            </a:r>
            <a:r>
              <a:rPr lang="hu-HU" sz="2000" dirty="0" err="1">
                <a:hlinkClick r:id="rId2"/>
              </a:rPr>
              <a:t>journals</a:t>
            </a:r>
            <a:r>
              <a:rPr lang="hu-HU" sz="2000" dirty="0">
                <a:hlinkClick r:id="rId2"/>
              </a:rPr>
              <a:t>/</a:t>
            </a:r>
            <a:r>
              <a:rPr lang="hu-HU" sz="2000" dirty="0" err="1">
                <a:hlinkClick r:id="rId2"/>
              </a:rPr>
              <a:t>uj</a:t>
            </a:r>
            <a:r>
              <a:rPr lang="hu-HU" sz="2000" dirty="0">
                <a:hlinkClick r:id="rId2"/>
              </a:rPr>
              <a:t>_</a:t>
            </a:r>
            <a:r>
              <a:rPr lang="hu-HU" sz="2000" dirty="0" err="1">
                <a:hlinkClick r:id="rId2"/>
              </a:rPr>
              <a:t>kozneveles</a:t>
            </a:r>
            <a:r>
              <a:rPr lang="hu-HU" sz="2000" dirty="0">
                <a:hlinkClick r:id="rId2"/>
              </a:rPr>
              <a:t>_2020_09-10_online_0.pdf</a:t>
            </a:r>
            <a:endParaRPr lang="hu-HU" sz="2000" dirty="0"/>
          </a:p>
          <a:p>
            <a:pPr marL="45720" indent="0">
              <a:buNone/>
            </a:pPr>
            <a:endParaRPr lang="hu-HU" sz="2000" dirty="0"/>
          </a:p>
          <a:p>
            <a:pPr marL="45720" indent="0">
              <a:buNone/>
            </a:pPr>
            <a:endParaRPr lang="hu-HU" sz="2000" dirty="0"/>
          </a:p>
          <a:p>
            <a:pPr marL="45720" indent="0">
              <a:buNone/>
            </a:pPr>
            <a:r>
              <a:rPr lang="hu-HU" dirty="0"/>
              <a:t>	</a:t>
            </a:r>
            <a:endParaRPr lang="hu-HU" sz="2400" dirty="0"/>
          </a:p>
        </p:txBody>
      </p:sp>
      <p:pic>
        <p:nvPicPr>
          <p:cNvPr id="5" name="Picture 2" descr="Új Köznevelés - 76. évfolyam, 9-10. sz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01" y="3522427"/>
            <a:ext cx="2178518" cy="2956560"/>
          </a:xfrm>
          <a:prstGeom prst="rect">
            <a:avLst/>
          </a:prstGeom>
          <a:noFill/>
          <a:extLst>
            <a:ext uri="{909E8E84-426E-40DD-AFC4-6F175D3DCCD1}">
              <a14:hiddenFill xmlns:a14="http://schemas.microsoft.com/office/drawing/2010/main">
                <a:solidFill>
                  <a:srgbClr val="FFFFFF"/>
                </a:solidFill>
              </a14:hiddenFill>
            </a:ext>
          </a:extLst>
        </p:spPr>
      </p:pic>
      <p:sp>
        <p:nvSpPr>
          <p:cNvPr id="6" name="Téglalap 5"/>
          <p:cNvSpPr/>
          <p:nvPr/>
        </p:nvSpPr>
        <p:spPr>
          <a:xfrm>
            <a:off x="2958861" y="2906263"/>
            <a:ext cx="8824972" cy="2862322"/>
          </a:xfrm>
          <a:prstGeom prst="rect">
            <a:avLst/>
          </a:prstGeom>
        </p:spPr>
        <p:txBody>
          <a:bodyPr wrap="square">
            <a:spAutoFit/>
          </a:bodyPr>
          <a:lstStyle/>
          <a:p>
            <a:r>
              <a:rPr lang="hu-HU" dirty="0"/>
              <a:t>Nyelvtanból pedig </a:t>
            </a:r>
            <a:r>
              <a:rPr lang="hu-HU" b="1" dirty="0">
                <a:solidFill>
                  <a:srgbClr val="FF0000"/>
                </a:solidFill>
              </a:rPr>
              <a:t>két célt határoztunk meg: </a:t>
            </a:r>
            <a:r>
              <a:rPr lang="hu-HU" dirty="0"/>
              <a:t>az elsődleges cél – és ezt mindenhol hangsúlyozzuk is a kerettantervekben –, </a:t>
            </a:r>
            <a:r>
              <a:rPr lang="hu-HU" dirty="0">
                <a:solidFill>
                  <a:srgbClr val="FF0000"/>
                </a:solidFill>
                <a:sym typeface="Wingdings 2" panose="05020102010507070707" pitchFamily="18" charset="2"/>
              </a:rPr>
              <a:t></a:t>
            </a:r>
            <a:r>
              <a:rPr lang="hu-HU" dirty="0"/>
              <a:t>hogy a nyelvtan a szövegértést és a szövegépítést szolgája, de az új NAT, illetve a </a:t>
            </a:r>
          </a:p>
          <a:p>
            <a:endParaRPr lang="hu-HU" dirty="0"/>
          </a:p>
          <a:p>
            <a:r>
              <a:rPr lang="hu-HU" dirty="0">
                <a:solidFill>
                  <a:srgbClr val="FF0000"/>
                </a:solidFill>
                <a:sym typeface="Wingdings 2" panose="05020102010507070707" pitchFamily="18" charset="2"/>
              </a:rPr>
              <a:t></a:t>
            </a:r>
            <a:r>
              <a:rPr lang="hu-HU" dirty="0"/>
              <a:t>kerettantervek visszahozzák a rendszerszintű gondolkodást is. Meg kell tanulni, hogy mi az alany és mi az állítmány, milyen szófajok és mondatrészek vannak. Meggyőződésünk, hogy ez az idegen nyelv tanítását is szolgálja, ugyanis vannak elméletek, miszerint idegen nyelveket az ember utánzással, az adott nyelvközösségben tanul a legjobban. De azért valljuk meg, hogy egy köznevelési intézményben, ha a tanuló nem idegen nyelvi környezetben van, akkor már nem tud ösztönösen tanulni.</a:t>
            </a:r>
          </a:p>
        </p:txBody>
      </p:sp>
    </p:spTree>
    <p:extLst>
      <p:ext uri="{BB962C8B-B14F-4D97-AF65-F5344CB8AC3E}">
        <p14:creationId xmlns:p14="http://schemas.microsoft.com/office/powerpoint/2010/main" val="157208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a:t>A 2024-es érettségi vizsga követelménye </a:t>
            </a:r>
            <a:br>
              <a:rPr lang="hu-HU" dirty="0"/>
            </a:br>
            <a:r>
              <a:rPr lang="hu-HU" dirty="0"/>
              <a:t>középszint</a:t>
            </a:r>
          </a:p>
        </p:txBody>
      </p:sp>
      <p:pic>
        <p:nvPicPr>
          <p:cNvPr id="4" name="Tartalom helye 3"/>
          <p:cNvPicPr>
            <a:picLocks noGrp="1" noChangeAspect="1"/>
          </p:cNvPicPr>
          <p:nvPr>
            <p:ph idx="1"/>
          </p:nvPr>
        </p:nvPicPr>
        <p:blipFill>
          <a:blip r:embed="rId2"/>
          <a:stretch>
            <a:fillRect/>
          </a:stretch>
        </p:blipFill>
        <p:spPr>
          <a:xfrm>
            <a:off x="2571467" y="2209800"/>
            <a:ext cx="6020963" cy="3820064"/>
          </a:xfrm>
          <a:prstGeom prst="rect">
            <a:avLst/>
          </a:prstGeom>
        </p:spPr>
      </p:pic>
      <p:sp>
        <p:nvSpPr>
          <p:cNvPr id="6" name="Szabadkézi sokszög 5"/>
          <p:cNvSpPr/>
          <p:nvPr/>
        </p:nvSpPr>
        <p:spPr>
          <a:xfrm>
            <a:off x="3156261" y="3906919"/>
            <a:ext cx="2338653" cy="646153"/>
          </a:xfrm>
          <a:custGeom>
            <a:avLst/>
            <a:gdLst>
              <a:gd name="connsiteX0" fmla="*/ 716999 w 2338653"/>
              <a:gd name="connsiteY0" fmla="*/ 18100 h 646153"/>
              <a:gd name="connsiteX1" fmla="*/ 2330139 w 2338653"/>
              <a:gd name="connsiteY1" fmla="*/ 87111 h 646153"/>
              <a:gd name="connsiteX2" fmla="*/ 1294969 w 2338653"/>
              <a:gd name="connsiteY2" fmla="*/ 639202 h 646153"/>
              <a:gd name="connsiteX3" fmla="*/ 9633 w 2338653"/>
              <a:gd name="connsiteY3" fmla="*/ 389036 h 646153"/>
              <a:gd name="connsiteX4" fmla="*/ 708373 w 2338653"/>
              <a:gd name="connsiteY4" fmla="*/ 259639 h 646153"/>
              <a:gd name="connsiteX5" fmla="*/ 716999 w 2338653"/>
              <a:gd name="connsiteY5" fmla="*/ 18100 h 64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653" h="646153">
                <a:moveTo>
                  <a:pt x="716999" y="18100"/>
                </a:moveTo>
                <a:cubicBezTo>
                  <a:pt x="987293" y="-10655"/>
                  <a:pt x="2233811" y="-16406"/>
                  <a:pt x="2330139" y="87111"/>
                </a:cubicBezTo>
                <a:cubicBezTo>
                  <a:pt x="2426467" y="190628"/>
                  <a:pt x="1681720" y="588881"/>
                  <a:pt x="1294969" y="639202"/>
                </a:cubicBezTo>
                <a:cubicBezTo>
                  <a:pt x="908218" y="689523"/>
                  <a:pt x="107399" y="452297"/>
                  <a:pt x="9633" y="389036"/>
                </a:cubicBezTo>
                <a:cubicBezTo>
                  <a:pt x="-88133" y="325776"/>
                  <a:pt x="587603" y="324337"/>
                  <a:pt x="708373" y="259639"/>
                </a:cubicBezTo>
                <a:cubicBezTo>
                  <a:pt x="829143" y="194941"/>
                  <a:pt x="446705" y="46855"/>
                  <a:pt x="716999" y="1810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99936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b="1" dirty="0"/>
              <a:t>Részletes követelmények</a:t>
            </a:r>
            <a:br>
              <a:rPr lang="hu-HU" dirty="0"/>
            </a:br>
            <a:endParaRPr lang="hu-HU" dirty="0"/>
          </a:p>
        </p:txBody>
      </p:sp>
      <p:sp>
        <p:nvSpPr>
          <p:cNvPr id="3" name="Tartalom helye 2"/>
          <p:cNvSpPr>
            <a:spLocks noGrp="1"/>
          </p:cNvSpPr>
          <p:nvPr>
            <p:ph idx="1"/>
          </p:nvPr>
        </p:nvSpPr>
        <p:spPr/>
        <p:txBody>
          <a:bodyPr/>
          <a:lstStyle/>
          <a:p>
            <a:r>
              <a:rPr lang="hu-HU" dirty="0"/>
              <a:t>800-1000 szó</a:t>
            </a:r>
          </a:p>
          <a:p>
            <a:pPr fontAlgn="t"/>
            <a:r>
              <a:rPr lang="hu-HU" dirty="0"/>
              <a:t>„egy adott szöveg értését és az ehhez kapcsolódó nyelvi feladatok megoldását várja el”</a:t>
            </a:r>
          </a:p>
          <a:p>
            <a:pPr fontAlgn="t"/>
            <a:r>
              <a:rPr lang="hu-HU" dirty="0"/>
              <a:t>„tartalmaz egy szövegértési feladatsort, melynek része néhány nyelvi feladat”</a:t>
            </a:r>
          </a:p>
          <a:p>
            <a:pPr fontAlgn="t"/>
            <a:r>
              <a:rPr lang="hu-HU" dirty="0"/>
              <a:t>„összefüggések: a szöveg grammatikai, (leíró nyelvtani), stilisztikai jellemzői között”</a:t>
            </a:r>
          </a:p>
          <a:p>
            <a:endParaRPr lang="hu-HU" dirty="0"/>
          </a:p>
        </p:txBody>
      </p:sp>
    </p:spTree>
    <p:extLst>
      <p:ext uri="{BB962C8B-B14F-4D97-AF65-F5344CB8AC3E}">
        <p14:creationId xmlns:p14="http://schemas.microsoft.com/office/powerpoint/2010/main" val="388740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b="1" dirty="0"/>
              <a:t>Részletes követelmények</a:t>
            </a:r>
            <a:br>
              <a:rPr lang="hu-HU" dirty="0"/>
            </a:br>
            <a:endParaRPr lang="hu-HU" dirty="0"/>
          </a:p>
        </p:txBody>
      </p:sp>
      <p:sp>
        <p:nvSpPr>
          <p:cNvPr id="3" name="Tartalom helye 2"/>
          <p:cNvSpPr>
            <a:spLocks noGrp="1"/>
          </p:cNvSpPr>
          <p:nvPr>
            <p:ph idx="1"/>
          </p:nvPr>
        </p:nvSpPr>
        <p:spPr/>
        <p:txBody>
          <a:bodyPr/>
          <a:lstStyle/>
          <a:p>
            <a:r>
              <a:rPr lang="hu-HU" dirty="0"/>
              <a:t>800-1000 szó</a:t>
            </a:r>
          </a:p>
          <a:p>
            <a:pPr fontAlgn="t"/>
            <a:r>
              <a:rPr lang="hu-HU" dirty="0"/>
              <a:t>„egy adott szöveg értését és az ehhez kapcsolódó nyelvi feladatok megoldását várja el”</a:t>
            </a:r>
          </a:p>
          <a:p>
            <a:pPr fontAlgn="t"/>
            <a:r>
              <a:rPr lang="hu-HU" dirty="0"/>
              <a:t>„tartalmaz egy szövegértési feladatsort, melynek része néhány nyelvi feladat”</a:t>
            </a:r>
          </a:p>
          <a:p>
            <a:pPr fontAlgn="t"/>
            <a:r>
              <a:rPr lang="hu-HU" dirty="0"/>
              <a:t>„összefüggések: a szöveg grammatikai, (leíró nyelvtani), stilisztikai jellemzői között”</a:t>
            </a:r>
          </a:p>
          <a:p>
            <a:pPr marL="109728" indent="0" algn="ctr">
              <a:buNone/>
            </a:pPr>
            <a:r>
              <a:rPr lang="hu-HU" dirty="0">
                <a:sym typeface="Symbol" panose="05050102010706020507" pitchFamily="18" charset="2"/>
              </a:rPr>
              <a:t></a:t>
            </a:r>
          </a:p>
          <a:p>
            <a:pPr marL="109728" indent="0" algn="ctr">
              <a:buNone/>
            </a:pPr>
            <a:r>
              <a:rPr lang="hu-HU" dirty="0">
                <a:solidFill>
                  <a:srgbClr val="C00000"/>
                </a:solidFill>
                <a:sym typeface="Symbol" panose="05050102010706020507" pitchFamily="18" charset="2"/>
              </a:rPr>
              <a:t>Emelt szintű érettségi (2024-ig)</a:t>
            </a:r>
            <a:endParaRPr lang="hu-HU" dirty="0">
              <a:solidFill>
                <a:srgbClr val="C00000"/>
              </a:solidFill>
            </a:endParaRPr>
          </a:p>
        </p:txBody>
      </p:sp>
    </p:spTree>
    <p:extLst>
      <p:ext uri="{BB962C8B-B14F-4D97-AF65-F5344CB8AC3E}">
        <p14:creationId xmlns:p14="http://schemas.microsoft.com/office/powerpoint/2010/main" val="238025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a:t>Szövegértés az érettségin</a:t>
            </a:r>
            <a:br>
              <a:rPr lang="hu-HU" dirty="0"/>
            </a:br>
            <a:endParaRPr lang="hu-HU" dirty="0"/>
          </a:p>
        </p:txBody>
      </p:sp>
      <p:sp>
        <p:nvSpPr>
          <p:cNvPr id="3" name="Tartalom helye 2"/>
          <p:cNvSpPr>
            <a:spLocks noGrp="1"/>
          </p:cNvSpPr>
          <p:nvPr>
            <p:ph idx="1"/>
          </p:nvPr>
        </p:nvSpPr>
        <p:spPr/>
        <p:txBody>
          <a:bodyPr/>
          <a:lstStyle/>
          <a:p>
            <a:r>
              <a:rPr lang="hu-HU" i="1" dirty="0"/>
              <a:t>A feladatok megértése </a:t>
            </a:r>
            <a:r>
              <a:rPr lang="hu-HU" dirty="0"/>
              <a:t>– az utasításszövegek értelmezése</a:t>
            </a:r>
          </a:p>
          <a:p>
            <a:endParaRPr lang="hu-HU" dirty="0"/>
          </a:p>
          <a:p>
            <a:endParaRPr lang="hu-HU" dirty="0"/>
          </a:p>
          <a:p>
            <a:r>
              <a:rPr lang="hu-HU" i="1" dirty="0"/>
              <a:t>A szöveg megértése </a:t>
            </a:r>
            <a:r>
              <a:rPr lang="hu-HU" dirty="0"/>
              <a:t>– a szövegértési feladat szövege, elemzendő irodalmi szöveg stb. </a:t>
            </a:r>
          </a:p>
          <a:p>
            <a:endParaRPr lang="hu-HU" dirty="0"/>
          </a:p>
          <a:p>
            <a:endParaRPr lang="hu-HU" dirty="0"/>
          </a:p>
        </p:txBody>
      </p:sp>
    </p:spTree>
    <p:extLst>
      <p:ext uri="{BB962C8B-B14F-4D97-AF65-F5344CB8AC3E}">
        <p14:creationId xmlns:p14="http://schemas.microsoft.com/office/powerpoint/2010/main" val="161984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i="1" dirty="0"/>
              <a:t>A feladatok megértése</a:t>
            </a:r>
            <a:endParaRPr lang="hu-HU" dirty="0"/>
          </a:p>
        </p:txBody>
      </p:sp>
      <p:sp>
        <p:nvSpPr>
          <p:cNvPr id="3" name="Tartalom helye 2"/>
          <p:cNvSpPr>
            <a:spLocks noGrp="1"/>
          </p:cNvSpPr>
          <p:nvPr>
            <p:ph sz="half" idx="1"/>
          </p:nvPr>
        </p:nvSpPr>
        <p:spPr>
          <a:xfrm>
            <a:off x="342180" y="2249424"/>
            <a:ext cx="7801155" cy="4341875"/>
          </a:xfrm>
        </p:spPr>
        <p:txBody>
          <a:bodyPr>
            <a:normAutofit/>
          </a:bodyPr>
          <a:lstStyle/>
          <a:p>
            <a:endParaRPr lang="hu-HU" sz="2800" dirty="0">
              <a:solidFill>
                <a:schemeClr val="tx1"/>
              </a:solidFill>
            </a:endParaRPr>
          </a:p>
          <a:p>
            <a:r>
              <a:rPr lang="hu-HU" sz="2800" dirty="0">
                <a:solidFill>
                  <a:schemeClr val="tx1"/>
                </a:solidFill>
              </a:rPr>
              <a:t>Értelmezze Arany János balladáját! </a:t>
            </a:r>
          </a:p>
          <a:p>
            <a:pPr marL="109728" indent="0">
              <a:buNone/>
            </a:pPr>
            <a:r>
              <a:rPr lang="hu-HU" sz="2800" dirty="0">
                <a:solidFill>
                  <a:schemeClr val="tx1"/>
                </a:solidFill>
              </a:rPr>
              <a:t>Elemzésében mutassa be A kép-mutogató című mű műfaji összetettségét, a történet elbeszélésének sajátosságait! </a:t>
            </a:r>
          </a:p>
          <a:p>
            <a:pPr marL="109728" indent="0">
              <a:buNone/>
            </a:pPr>
            <a:r>
              <a:rPr lang="hu-HU" sz="2800" dirty="0">
                <a:solidFill>
                  <a:schemeClr val="tx1"/>
                </a:solidFill>
              </a:rPr>
              <a:t>Elemezze a balladában a bűn – büntetés – bűnhődés motívumát! Írásműve 500-800 szó terjedelmű legyen! </a:t>
            </a:r>
          </a:p>
        </p:txBody>
      </p:sp>
      <p:sp>
        <p:nvSpPr>
          <p:cNvPr id="7" name="Tartalom helye 6"/>
          <p:cNvSpPr>
            <a:spLocks noGrp="1"/>
          </p:cNvSpPr>
          <p:nvPr>
            <p:ph sz="half" idx="2"/>
          </p:nvPr>
        </p:nvSpPr>
        <p:spPr>
          <a:xfrm>
            <a:off x="8022566" y="2249425"/>
            <a:ext cx="3559833" cy="4341875"/>
          </a:xfrm>
        </p:spPr>
        <p:txBody>
          <a:bodyPr/>
          <a:lstStyle/>
          <a:p>
            <a:r>
              <a:rPr lang="hu-HU" sz="2400" dirty="0">
                <a:solidFill>
                  <a:schemeClr val="tx1"/>
                </a:solidFill>
              </a:rPr>
              <a:t>1. </a:t>
            </a:r>
            <a:r>
              <a:rPr lang="hu-HU" sz="2800" dirty="0">
                <a:solidFill>
                  <a:srgbClr val="C00000"/>
                </a:solidFill>
              </a:rPr>
              <a:t>Olvassa el a feladat utasítását!</a:t>
            </a:r>
          </a:p>
          <a:p>
            <a:pPr marL="109728" indent="0">
              <a:buNone/>
            </a:pPr>
            <a:endParaRPr lang="hu-HU" sz="2400" dirty="0">
              <a:solidFill>
                <a:schemeClr val="tx1"/>
              </a:solidFill>
            </a:endParaRPr>
          </a:p>
          <a:p>
            <a:endParaRPr lang="hu-HU" dirty="0"/>
          </a:p>
        </p:txBody>
      </p:sp>
    </p:spTree>
    <p:extLst>
      <p:ext uri="{BB962C8B-B14F-4D97-AF65-F5344CB8AC3E}">
        <p14:creationId xmlns:p14="http://schemas.microsoft.com/office/powerpoint/2010/main" val="139143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ktatási bemutató">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4865_TF03460604.potx" id="{A02587A0-809B-4641-989F-5F2F0129AAFC}" vid="{7C517395-D0F0-4633-906E-A5A485E95896}"/>
    </a:ext>
  </a:extLst>
</a:theme>
</file>

<file path=ppt/theme/theme2.xml><?xml version="1.0" encoding="utf-8"?>
<a:theme xmlns:a="http://schemas.openxmlformats.org/drawingml/2006/main" name="Office-té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Oktatási bemutató</Template>
  <TotalTime>659</TotalTime>
  <Words>1257</Words>
  <Application>Microsoft Office PowerPoint</Application>
  <PresentationFormat>Szélesvásznú</PresentationFormat>
  <Paragraphs>179</Paragraphs>
  <Slides>38</Slides>
  <Notes>4</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38</vt:i4>
      </vt:variant>
    </vt:vector>
  </HeadingPairs>
  <TitlesOfParts>
    <vt:vector size="45" baseType="lpstr">
      <vt:lpstr>Arial</vt:lpstr>
      <vt:lpstr>Calibri</vt:lpstr>
      <vt:lpstr>Georgia</vt:lpstr>
      <vt:lpstr>Symbol</vt:lpstr>
      <vt:lpstr>Times New Roman</vt:lpstr>
      <vt:lpstr>Wingdings 2</vt:lpstr>
      <vt:lpstr>Oktatási bemutató</vt:lpstr>
      <vt:lpstr>Ötletek és ajánlások a szövegértési-nyelvi feladatsor sikeres  megoldására való felkészítéshez </vt:lpstr>
      <vt:lpstr>PowerPoint-bemutató</vt:lpstr>
      <vt:lpstr>Miről lesz szó? </vt:lpstr>
      <vt:lpstr>A magyar nyelv és irodalom érettségi szellemiségének meghatározója </vt:lpstr>
      <vt:lpstr>A 2024-es érettségi vizsga követelménye  középszint</vt:lpstr>
      <vt:lpstr>Részletes követelmények </vt:lpstr>
      <vt:lpstr>Részletes követelmények </vt:lpstr>
      <vt:lpstr>Szövegértés az érettségin </vt:lpstr>
      <vt:lpstr>A feladatok megértése</vt:lpstr>
      <vt:lpstr>A feladatok megértése</vt:lpstr>
      <vt:lpstr>A feladatok megértése</vt:lpstr>
      <vt:lpstr>A feladatok megértése</vt:lpstr>
      <vt:lpstr>A feladatok megértése</vt:lpstr>
      <vt:lpstr>A feladatok megértése</vt:lpstr>
      <vt:lpstr>PowerPoint-bemutató</vt:lpstr>
      <vt:lpstr>Szövegértés az érettségin A szöveg megértése </vt:lpstr>
      <vt:lpstr>Szövegértés az érettségin A szöveg megértése </vt:lpstr>
      <vt:lpstr>+ „nyelvi feladatsor”- Mi jósolható?   </vt:lpstr>
      <vt:lpstr>A korábbi évek emelt szintű dolgozatainak nyelvi feladatai (20052023)</vt:lpstr>
      <vt:lpstr>Példák a korábbi évek emelt szintű dolgozatainak nyelvi feladataiból (20052023)</vt:lpstr>
      <vt:lpstr>Alaktan</vt:lpstr>
      <vt:lpstr>Mondattan, szófajtan, hangtan (2021)</vt:lpstr>
      <vt:lpstr>Mondattan, alaktan, hangtan</vt:lpstr>
      <vt:lpstr>Mondattan, hangtan, stilisztika, retorika, helyesírás</vt:lpstr>
      <vt:lpstr>Mondattan, szófajtan, retorika, szövegtan (2018)</vt:lpstr>
      <vt:lpstr>Nyelvi pontok alakulása</vt:lpstr>
      <vt:lpstr>Készülési tippek, javaslatok</vt:lpstr>
      <vt:lpstr>PowerPoint-bemutató</vt:lpstr>
      <vt:lpstr>PowerPoint-bemutató</vt:lpstr>
      <vt:lpstr>Nyelvtani feladatok morfológia</vt:lpstr>
      <vt:lpstr>Nyelvtani feladatok stilisztika</vt:lpstr>
      <vt:lpstr>PowerPoint-bemutató</vt:lpstr>
      <vt:lpstr>PowerPoint-bemutató</vt:lpstr>
      <vt:lpstr>PowerPoint-bemutató</vt:lpstr>
      <vt:lpstr>PowerPoint-bemutató</vt:lpstr>
      <vt:lpstr>PowerPoint-bemutató</vt:lpstr>
      <vt:lpstr>PowerPoint-bemutató</vt:lpstr>
      <vt:lpstr>PowerPoint-bemutató</vt:lpstr>
    </vt:vector>
  </TitlesOfParts>
  <Company>Nyelvtudományi Intézet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Ötletek és ajánlások a szövegértési-nyelvi feladatsor sikeres  megoldására való felkészítéshez</dc:title>
  <dc:creator>RJ</dc:creator>
  <cp:lastModifiedBy>Jogász Nemzeti Pedagógus Kar</cp:lastModifiedBy>
  <cp:revision>29</cp:revision>
  <dcterms:created xsi:type="dcterms:W3CDTF">2024-02-19T11:03:37Z</dcterms:created>
  <dcterms:modified xsi:type="dcterms:W3CDTF">2024-02-22T13:13:34Z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