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33"/>
  </p:notesMasterIdLst>
  <p:sldIdLst>
    <p:sldId id="285" r:id="rId5"/>
    <p:sldId id="282" r:id="rId6"/>
    <p:sldId id="283" r:id="rId7"/>
    <p:sldId id="287" r:id="rId8"/>
    <p:sldId id="277" r:id="rId9"/>
    <p:sldId id="279" r:id="rId10"/>
    <p:sldId id="289" r:id="rId11"/>
    <p:sldId id="280" r:id="rId12"/>
    <p:sldId id="290" r:id="rId13"/>
    <p:sldId id="286" r:id="rId14"/>
    <p:sldId id="284" r:id="rId15"/>
    <p:sldId id="281" r:id="rId16"/>
    <p:sldId id="261" r:id="rId17"/>
    <p:sldId id="259" r:id="rId18"/>
    <p:sldId id="262" r:id="rId19"/>
    <p:sldId id="265" r:id="rId20"/>
    <p:sldId id="263" r:id="rId21"/>
    <p:sldId id="264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</p:sldIdLst>
  <p:sldSz cx="12192000" cy="6858000"/>
  <p:notesSz cx="6797675" cy="99266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DCD2"/>
    <a:srgbClr val="53A7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57" autoAdjust="0"/>
  </p:normalViewPr>
  <p:slideViewPr>
    <p:cSldViewPr snapToGrid="0">
      <p:cViewPr varScale="1">
        <p:scale>
          <a:sx n="86" d="100"/>
          <a:sy n="86" d="100"/>
        </p:scale>
        <p:origin x="514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401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okev.hu\OH_FS\FE\FFH\Dokumentumok\Felveteli_eljaras\el&#337;ad&#225;sok\2025\M&#369;v&#233;sz%20tan&#225;rok\M&#369;v&#233;sztan&#225;r%20adatok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okev.hu\OH_FS\FE\FFH\Dokumentumok\Felveteli_eljaras\el&#337;ad&#225;sok\2025\M&#369;v&#233;sz%20tan&#225;rok\M&#369;v&#233;sztan&#225;r%20adatok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okev.hu\OH_FS\FE\FFH\Dokumentumok\Felveteli_eljaras\el&#337;ad&#225;sok\2025\M&#369;v&#233;sz%20tan&#225;rok\M&#369;v&#233;sztan&#225;r%20adatok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okev.hu\OH_FS\FE\FFH\Dokumentumok\Felveteli_eljaras\el&#337;ad&#225;sok\2025\M&#369;v&#233;sz%20tan&#225;rok\M&#369;v&#233;sztan&#225;r%20adatok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Munka1!$A$5</c:f>
              <c:strCache>
                <c:ptCount val="1"/>
                <c:pt idx="0">
                  <c:v>Felvett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Munka1!$B$3:$E$4</c:f>
              <c:strCach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strCache>
            </c:strRef>
          </c:cat>
          <c:val>
            <c:numRef>
              <c:f>Munka1!$B$5:$E$5</c:f>
              <c:numCache>
                <c:formatCode>General</c:formatCode>
                <c:ptCount val="4"/>
                <c:pt idx="0">
                  <c:v>1724</c:v>
                </c:pt>
                <c:pt idx="1">
                  <c:v>1461</c:v>
                </c:pt>
                <c:pt idx="2">
                  <c:v>1550</c:v>
                </c:pt>
                <c:pt idx="3">
                  <c:v>1584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2D-405C-B9D7-7A42C4942EF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1064206559"/>
        <c:axId val="1064206975"/>
      </c:barChart>
      <c:catAx>
        <c:axId val="106420655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64206975"/>
        <c:crosses val="autoZero"/>
        <c:auto val="1"/>
        <c:lblAlgn val="ctr"/>
        <c:lblOffset val="100"/>
        <c:noMultiLvlLbl val="0"/>
      </c:catAx>
      <c:valAx>
        <c:axId val="106420697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642065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Munka1!$H$29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Munka1!$G$30:$G$36</c:f>
              <c:strCache>
                <c:ptCount val="7"/>
                <c:pt idx="0">
                  <c:v>Összesen</c:v>
                </c:pt>
                <c:pt idx="1">
                  <c:v>DE-ZK</c:v>
                </c:pt>
                <c:pt idx="2">
                  <c:v>LFZE</c:v>
                </c:pt>
                <c:pt idx="3">
                  <c:v>ME-BBZK</c:v>
                </c:pt>
                <c:pt idx="4">
                  <c:v>PTE-MK</c:v>
                </c:pt>
                <c:pt idx="5">
                  <c:v>SZE-MUK</c:v>
                </c:pt>
                <c:pt idx="6">
                  <c:v>SZTE-BBMK</c:v>
                </c:pt>
              </c:strCache>
            </c:strRef>
          </c:cat>
          <c:val>
            <c:numRef>
              <c:f>Munka1!$H$30:$H$36</c:f>
              <c:numCache>
                <c:formatCode>General</c:formatCode>
                <c:ptCount val="7"/>
                <c:pt idx="0">
                  <c:v>148</c:v>
                </c:pt>
                <c:pt idx="1">
                  <c:v>20</c:v>
                </c:pt>
                <c:pt idx="2">
                  <c:v>41</c:v>
                </c:pt>
                <c:pt idx="3">
                  <c:v>21</c:v>
                </c:pt>
                <c:pt idx="4">
                  <c:v>27</c:v>
                </c:pt>
                <c:pt idx="5">
                  <c:v>27</c:v>
                </c:pt>
                <c:pt idx="6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9E-4ADB-8233-86F4D8CC3EEE}"/>
            </c:ext>
          </c:extLst>
        </c:ser>
        <c:ser>
          <c:idx val="1"/>
          <c:order val="1"/>
          <c:tx>
            <c:strRef>
              <c:f>Munka1!$I$29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Munka1!$G$30:$G$36</c:f>
              <c:strCache>
                <c:ptCount val="7"/>
                <c:pt idx="0">
                  <c:v>Összesen</c:v>
                </c:pt>
                <c:pt idx="1">
                  <c:v>DE-ZK</c:v>
                </c:pt>
                <c:pt idx="2">
                  <c:v>LFZE</c:v>
                </c:pt>
                <c:pt idx="3">
                  <c:v>ME-BBZK</c:v>
                </c:pt>
                <c:pt idx="4">
                  <c:v>PTE-MK</c:v>
                </c:pt>
                <c:pt idx="5">
                  <c:v>SZE-MUK</c:v>
                </c:pt>
                <c:pt idx="6">
                  <c:v>SZTE-BBMK</c:v>
                </c:pt>
              </c:strCache>
            </c:strRef>
          </c:cat>
          <c:val>
            <c:numRef>
              <c:f>Munka1!$I$30:$I$36</c:f>
              <c:numCache>
                <c:formatCode>General</c:formatCode>
                <c:ptCount val="7"/>
                <c:pt idx="0">
                  <c:v>120</c:v>
                </c:pt>
                <c:pt idx="1">
                  <c:v>13</c:v>
                </c:pt>
                <c:pt idx="2">
                  <c:v>31</c:v>
                </c:pt>
                <c:pt idx="3">
                  <c:v>20</c:v>
                </c:pt>
                <c:pt idx="4">
                  <c:v>22</c:v>
                </c:pt>
                <c:pt idx="5">
                  <c:v>16</c:v>
                </c:pt>
                <c:pt idx="6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9E-4ADB-8233-86F4D8CC3EEE}"/>
            </c:ext>
          </c:extLst>
        </c:ser>
        <c:ser>
          <c:idx val="2"/>
          <c:order val="2"/>
          <c:tx>
            <c:strRef>
              <c:f>Munka1!$J$29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Munka1!$G$30:$G$36</c:f>
              <c:strCache>
                <c:ptCount val="7"/>
                <c:pt idx="0">
                  <c:v>Összesen</c:v>
                </c:pt>
                <c:pt idx="1">
                  <c:v>DE-ZK</c:v>
                </c:pt>
                <c:pt idx="2">
                  <c:v>LFZE</c:v>
                </c:pt>
                <c:pt idx="3">
                  <c:v>ME-BBZK</c:v>
                </c:pt>
                <c:pt idx="4">
                  <c:v>PTE-MK</c:v>
                </c:pt>
                <c:pt idx="5">
                  <c:v>SZE-MUK</c:v>
                </c:pt>
                <c:pt idx="6">
                  <c:v>SZTE-BBMK</c:v>
                </c:pt>
              </c:strCache>
            </c:strRef>
          </c:cat>
          <c:val>
            <c:numRef>
              <c:f>Munka1!$J$30:$J$36</c:f>
              <c:numCache>
                <c:formatCode>General</c:formatCode>
                <c:ptCount val="7"/>
                <c:pt idx="0">
                  <c:v>111</c:v>
                </c:pt>
                <c:pt idx="1">
                  <c:v>16</c:v>
                </c:pt>
                <c:pt idx="2">
                  <c:v>28</c:v>
                </c:pt>
                <c:pt idx="3">
                  <c:v>18</c:v>
                </c:pt>
                <c:pt idx="4">
                  <c:v>14</c:v>
                </c:pt>
                <c:pt idx="5">
                  <c:v>14</c:v>
                </c:pt>
                <c:pt idx="6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69E-4ADB-8233-86F4D8CC3EEE}"/>
            </c:ext>
          </c:extLst>
        </c:ser>
        <c:ser>
          <c:idx val="3"/>
          <c:order val="3"/>
          <c:tx>
            <c:strRef>
              <c:f>Munka1!$K$29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Munka1!$G$30:$G$36</c:f>
              <c:strCache>
                <c:ptCount val="7"/>
                <c:pt idx="0">
                  <c:v>Összesen</c:v>
                </c:pt>
                <c:pt idx="1">
                  <c:v>DE-ZK</c:v>
                </c:pt>
                <c:pt idx="2">
                  <c:v>LFZE</c:v>
                </c:pt>
                <c:pt idx="3">
                  <c:v>ME-BBZK</c:v>
                </c:pt>
                <c:pt idx="4">
                  <c:v>PTE-MK</c:v>
                </c:pt>
                <c:pt idx="5">
                  <c:v>SZE-MUK</c:v>
                </c:pt>
                <c:pt idx="6">
                  <c:v>SZTE-BBMK</c:v>
                </c:pt>
              </c:strCache>
            </c:strRef>
          </c:cat>
          <c:val>
            <c:numRef>
              <c:f>Munka1!$K$30:$K$36</c:f>
              <c:numCache>
                <c:formatCode>General</c:formatCode>
                <c:ptCount val="7"/>
                <c:pt idx="0">
                  <c:v>100</c:v>
                </c:pt>
                <c:pt idx="1">
                  <c:v>17</c:v>
                </c:pt>
                <c:pt idx="2">
                  <c:v>27</c:v>
                </c:pt>
                <c:pt idx="3">
                  <c:v>17</c:v>
                </c:pt>
                <c:pt idx="4">
                  <c:v>18</c:v>
                </c:pt>
                <c:pt idx="5">
                  <c:v>12</c:v>
                </c:pt>
                <c:pt idx="6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69E-4ADB-8233-86F4D8CC3E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79915663"/>
        <c:axId val="279914415"/>
      </c:barChart>
      <c:catAx>
        <c:axId val="27991566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79914415"/>
        <c:crosses val="autoZero"/>
        <c:auto val="1"/>
        <c:lblAlgn val="ctr"/>
        <c:lblOffset val="100"/>
        <c:noMultiLvlLbl val="0"/>
      </c:catAx>
      <c:valAx>
        <c:axId val="27991441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799156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Munka1!$J$5</c:f>
              <c:strCache>
                <c:ptCount val="1"/>
                <c:pt idx="0">
                  <c:v>Felvett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Munka1!$K$3:$N$4</c:f>
              <c:strCach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strCache>
            </c:strRef>
          </c:cat>
          <c:val>
            <c:numRef>
              <c:f>Munka1!$K$5:$N$5</c:f>
              <c:numCache>
                <c:formatCode>General</c:formatCode>
                <c:ptCount val="4"/>
                <c:pt idx="0">
                  <c:v>1480</c:v>
                </c:pt>
                <c:pt idx="1">
                  <c:v>1426</c:v>
                </c:pt>
                <c:pt idx="2">
                  <c:v>2019</c:v>
                </c:pt>
                <c:pt idx="3">
                  <c:v>3472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90-4438-9FA5-43A4C4E6520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903466591"/>
        <c:axId val="903463263"/>
      </c:barChart>
      <c:catAx>
        <c:axId val="9034665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03463263"/>
        <c:crosses val="autoZero"/>
        <c:auto val="1"/>
        <c:lblAlgn val="ctr"/>
        <c:lblOffset val="100"/>
        <c:noMultiLvlLbl val="0"/>
      </c:catAx>
      <c:valAx>
        <c:axId val="90346326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034665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Munka1!$K$9</c:f>
              <c:strCache>
                <c:ptCount val="1"/>
                <c:pt idx="0">
                  <c:v>2021
208 fő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Munka1!$J$10:$J$20</c:f>
              <c:strCache>
                <c:ptCount val="11"/>
                <c:pt idx="0">
                  <c:v>BKTF</c:v>
                </c:pt>
                <c:pt idx="1">
                  <c:v>DE-ZK</c:v>
                </c:pt>
                <c:pt idx="2">
                  <c:v>LFZE</c:v>
                </c:pt>
                <c:pt idx="3">
                  <c:v>ME-BBZK</c:v>
                </c:pt>
                <c:pt idx="4">
                  <c:v>MKE</c:v>
                </c:pt>
                <c:pt idx="5">
                  <c:v>MOME</c:v>
                </c:pt>
                <c:pt idx="6">
                  <c:v>MTE</c:v>
                </c:pt>
                <c:pt idx="7">
                  <c:v>PTE-MK</c:v>
                </c:pt>
                <c:pt idx="8">
                  <c:v>SZE-MUK</c:v>
                </c:pt>
                <c:pt idx="9">
                  <c:v>SZFE</c:v>
                </c:pt>
                <c:pt idx="10">
                  <c:v>SZTE-BBMK</c:v>
                </c:pt>
              </c:strCache>
            </c:strRef>
          </c:cat>
          <c:val>
            <c:numRef>
              <c:f>Munka1!$K$10:$K$20</c:f>
              <c:numCache>
                <c:formatCode>General</c:formatCode>
                <c:ptCount val="11"/>
                <c:pt idx="0">
                  <c:v>6</c:v>
                </c:pt>
                <c:pt idx="1">
                  <c:v>17</c:v>
                </c:pt>
                <c:pt idx="2">
                  <c:v>43</c:v>
                </c:pt>
                <c:pt idx="3">
                  <c:v>6</c:v>
                </c:pt>
                <c:pt idx="4">
                  <c:v>28</c:v>
                </c:pt>
                <c:pt idx="5">
                  <c:v>15</c:v>
                </c:pt>
                <c:pt idx="6">
                  <c:v>53</c:v>
                </c:pt>
                <c:pt idx="7">
                  <c:v>16</c:v>
                </c:pt>
                <c:pt idx="8">
                  <c:v>16</c:v>
                </c:pt>
                <c:pt idx="1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3E-429F-8381-46E6CE6E876F}"/>
            </c:ext>
          </c:extLst>
        </c:ser>
        <c:ser>
          <c:idx val="1"/>
          <c:order val="1"/>
          <c:tx>
            <c:strRef>
              <c:f>Munka1!$L$9</c:f>
              <c:strCache>
                <c:ptCount val="1"/>
                <c:pt idx="0">
                  <c:v>2022
152 fő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Munka1!$J$10:$J$20</c:f>
              <c:strCache>
                <c:ptCount val="11"/>
                <c:pt idx="0">
                  <c:v>BKTF</c:v>
                </c:pt>
                <c:pt idx="1">
                  <c:v>DE-ZK</c:v>
                </c:pt>
                <c:pt idx="2">
                  <c:v>LFZE</c:v>
                </c:pt>
                <c:pt idx="3">
                  <c:v>ME-BBZK</c:v>
                </c:pt>
                <c:pt idx="4">
                  <c:v>MKE</c:v>
                </c:pt>
                <c:pt idx="5">
                  <c:v>MOME</c:v>
                </c:pt>
                <c:pt idx="6">
                  <c:v>MTE</c:v>
                </c:pt>
                <c:pt idx="7">
                  <c:v>PTE-MK</c:v>
                </c:pt>
                <c:pt idx="8">
                  <c:v>SZE-MUK</c:v>
                </c:pt>
                <c:pt idx="9">
                  <c:v>SZFE</c:v>
                </c:pt>
                <c:pt idx="10">
                  <c:v>SZTE-BBMK</c:v>
                </c:pt>
              </c:strCache>
            </c:strRef>
          </c:cat>
          <c:val>
            <c:numRef>
              <c:f>Munka1!$L$10:$L$20</c:f>
              <c:numCache>
                <c:formatCode>General</c:formatCode>
                <c:ptCount val="11"/>
                <c:pt idx="1">
                  <c:v>6</c:v>
                </c:pt>
                <c:pt idx="2">
                  <c:v>33</c:v>
                </c:pt>
                <c:pt idx="3">
                  <c:v>1</c:v>
                </c:pt>
                <c:pt idx="4">
                  <c:v>28</c:v>
                </c:pt>
                <c:pt idx="5">
                  <c:v>12</c:v>
                </c:pt>
                <c:pt idx="6">
                  <c:v>34</c:v>
                </c:pt>
                <c:pt idx="7">
                  <c:v>13</c:v>
                </c:pt>
                <c:pt idx="8">
                  <c:v>5</c:v>
                </c:pt>
                <c:pt idx="1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3E-429F-8381-46E6CE6E876F}"/>
            </c:ext>
          </c:extLst>
        </c:ser>
        <c:ser>
          <c:idx val="2"/>
          <c:order val="2"/>
          <c:tx>
            <c:strRef>
              <c:f>Munka1!$M$9</c:f>
              <c:strCache>
                <c:ptCount val="1"/>
                <c:pt idx="0">
                  <c:v>2023
218 fő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Munka1!$J$10:$J$20</c:f>
              <c:strCache>
                <c:ptCount val="11"/>
                <c:pt idx="0">
                  <c:v>BKTF</c:v>
                </c:pt>
                <c:pt idx="1">
                  <c:v>DE-ZK</c:v>
                </c:pt>
                <c:pt idx="2">
                  <c:v>LFZE</c:v>
                </c:pt>
                <c:pt idx="3">
                  <c:v>ME-BBZK</c:v>
                </c:pt>
                <c:pt idx="4">
                  <c:v>MKE</c:v>
                </c:pt>
                <c:pt idx="5">
                  <c:v>MOME</c:v>
                </c:pt>
                <c:pt idx="6">
                  <c:v>MTE</c:v>
                </c:pt>
                <c:pt idx="7">
                  <c:v>PTE-MK</c:v>
                </c:pt>
                <c:pt idx="8">
                  <c:v>SZE-MUK</c:v>
                </c:pt>
                <c:pt idx="9">
                  <c:v>SZFE</c:v>
                </c:pt>
                <c:pt idx="10">
                  <c:v>SZTE-BBMK</c:v>
                </c:pt>
              </c:strCache>
            </c:strRef>
          </c:cat>
          <c:val>
            <c:numRef>
              <c:f>Munka1!$M$10:$M$20</c:f>
              <c:numCache>
                <c:formatCode>General</c:formatCode>
                <c:ptCount val="11"/>
                <c:pt idx="1">
                  <c:v>14</c:v>
                </c:pt>
                <c:pt idx="2">
                  <c:v>42</c:v>
                </c:pt>
                <c:pt idx="3">
                  <c:v>17</c:v>
                </c:pt>
                <c:pt idx="4">
                  <c:v>39</c:v>
                </c:pt>
                <c:pt idx="5">
                  <c:v>15</c:v>
                </c:pt>
                <c:pt idx="6">
                  <c:v>65</c:v>
                </c:pt>
                <c:pt idx="7">
                  <c:v>13</c:v>
                </c:pt>
                <c:pt idx="8">
                  <c:v>7</c:v>
                </c:pt>
                <c:pt idx="1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53E-429F-8381-46E6CE6E876F}"/>
            </c:ext>
          </c:extLst>
        </c:ser>
        <c:ser>
          <c:idx val="3"/>
          <c:order val="3"/>
          <c:tx>
            <c:strRef>
              <c:f>Munka1!$N$9</c:f>
              <c:strCache>
                <c:ptCount val="1"/>
                <c:pt idx="0">
                  <c:v>2024
244 fő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Munka1!$J$10:$J$20</c:f>
              <c:strCache>
                <c:ptCount val="11"/>
                <c:pt idx="0">
                  <c:v>BKTF</c:v>
                </c:pt>
                <c:pt idx="1">
                  <c:v>DE-ZK</c:v>
                </c:pt>
                <c:pt idx="2">
                  <c:v>LFZE</c:v>
                </c:pt>
                <c:pt idx="3">
                  <c:v>ME-BBZK</c:v>
                </c:pt>
                <c:pt idx="4">
                  <c:v>MKE</c:v>
                </c:pt>
                <c:pt idx="5">
                  <c:v>MOME</c:v>
                </c:pt>
                <c:pt idx="6">
                  <c:v>MTE</c:v>
                </c:pt>
                <c:pt idx="7">
                  <c:v>PTE-MK</c:v>
                </c:pt>
                <c:pt idx="8">
                  <c:v>SZE-MUK</c:v>
                </c:pt>
                <c:pt idx="9">
                  <c:v>SZFE</c:v>
                </c:pt>
                <c:pt idx="10">
                  <c:v>SZTE-BBMK</c:v>
                </c:pt>
              </c:strCache>
            </c:strRef>
          </c:cat>
          <c:val>
            <c:numRef>
              <c:f>Munka1!$N$10:$N$20</c:f>
              <c:numCache>
                <c:formatCode>General</c:formatCode>
                <c:ptCount val="11"/>
                <c:pt idx="0">
                  <c:v>1</c:v>
                </c:pt>
                <c:pt idx="1">
                  <c:v>14</c:v>
                </c:pt>
                <c:pt idx="2">
                  <c:v>30</c:v>
                </c:pt>
                <c:pt idx="3">
                  <c:v>21</c:v>
                </c:pt>
                <c:pt idx="4">
                  <c:v>36</c:v>
                </c:pt>
                <c:pt idx="5">
                  <c:v>16</c:v>
                </c:pt>
                <c:pt idx="6">
                  <c:v>59</c:v>
                </c:pt>
                <c:pt idx="7">
                  <c:v>11</c:v>
                </c:pt>
                <c:pt idx="8">
                  <c:v>11</c:v>
                </c:pt>
                <c:pt idx="9">
                  <c:v>33</c:v>
                </c:pt>
                <c:pt idx="1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53E-429F-8381-46E6CE6E876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913531103"/>
        <c:axId val="913526943"/>
      </c:barChart>
      <c:catAx>
        <c:axId val="91353110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13526943"/>
        <c:crosses val="autoZero"/>
        <c:auto val="1"/>
        <c:lblAlgn val="ctr"/>
        <c:lblOffset val="100"/>
        <c:noMultiLvlLbl val="0"/>
      </c:catAx>
      <c:valAx>
        <c:axId val="91352694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135311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1231174787191038"/>
          <c:w val="0.44035377226782824"/>
          <c:h val="7.4817611023214284E-2"/>
        </c:manualLayout>
      </c:layout>
      <c:overlay val="0"/>
      <c:spPr>
        <a:noFill/>
        <a:ln>
          <a:solidFill>
            <a:srgbClr val="53A78F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6528A-5592-4A0A-987A-A0BBF4F13CD6}" type="datetimeFigureOut">
              <a:rPr lang="hu-HU" smtClean="0"/>
              <a:t>2025. 02. 26.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B01447-6499-40B0-BC73-767B9C219F2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9200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B01447-6499-40B0-BC73-767B9C219F28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66192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B01447-6499-40B0-BC73-767B9C219F28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95791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B01447-6499-40B0-BC73-767B9C219F28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380945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B01447-6499-40B0-BC73-767B9C219F28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678603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B01447-6499-40B0-BC73-767B9C219F28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713479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B01447-6499-40B0-BC73-767B9C219F28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67061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B01447-6499-40B0-BC73-767B9C219F28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697772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B01447-6499-40B0-BC73-767B9C219F28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318788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B01447-6499-40B0-BC73-767B9C219F28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86205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B01447-6499-40B0-BC73-767B9C219F28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43180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B01447-6499-40B0-BC73-767B9C219F28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00144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Szakkeresőre való figyelem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B01447-6499-40B0-BC73-767B9C219F28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581825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B01447-6499-40B0-BC73-767B9C219F28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49813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B01447-6499-40B0-BC73-767B9C219F28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68911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hu-HU" sz="12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mester képzőművésztanár</a:t>
            </a:r>
            <a:r>
              <a:rPr lang="hu-HU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Míg a 2016-os és a 2017-es tanévben az abszolváltak száma közel 60 fő volt, addig a következő tanévekben a végzősök száma visszaesett, különösen 2018-ban.</a:t>
            </a:r>
            <a:endParaRPr lang="hu-H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hu-HU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2023 decemberében a végzettek döntő többsége dolgozott, elsősorban középiskolai, illetve általános iskolai tanárként, tanítóként. A foglalkoztatók fő tevékenységi köre az oktatás, illetve a közigazgatás, védelem volt.</a:t>
            </a:r>
            <a:endParaRPr lang="hu-H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hu-HU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Az átlag bruttó bérjövedelem a pályakezdők esetében volt a legalacsonyabb, a nem pályakezdők esetében bruttó 400 ezer forint körüli volt, a 2018-ban végzetteknél volt a legmagasabb.</a:t>
            </a:r>
            <a:endParaRPr lang="hu-H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hu-HU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 legtöbben Budapesten vagy Pest vármegyében éltek. </a:t>
            </a:r>
            <a:endParaRPr lang="hu-H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B01447-6499-40B0-BC73-767B9C219F28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88510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hu-HU" sz="12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mester tánctanár</a:t>
            </a:r>
            <a:r>
              <a:rPr lang="hu-HU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A végzettek száma tanévenként igen változó. A 2018-as tanévben az abszolváltak száma különösen magas volt a többi tanévhez képest.</a:t>
            </a:r>
            <a:endParaRPr lang="hu-H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hu-HU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2023 decemberében a végzettek döntő többsége dolgozott, elsősorban általános iskolai tanárként, tanítóként, illetve középiskolai tanárként. A foglalkoztatók fő tevékenységi köre az oktatás, illetve a közigazgatás, védelem volt.</a:t>
            </a:r>
            <a:endParaRPr lang="hu-H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hu-HU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Az átlag bruttó bérjövedelem 400–500 ezer forint közötti volt, két évfolyam esetében haladta meg az 500 ezer forintot. </a:t>
            </a:r>
            <a:endParaRPr lang="hu-H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hu-HU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 legtöbben Budapesten vagy Pest vármegyében éltek. </a:t>
            </a:r>
            <a:endParaRPr lang="hu-H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B01447-6499-40B0-BC73-767B9C219F28}" type="slidenum">
              <a:rPr lang="hu-HU" smtClean="0"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144452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hu-HU" sz="12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mester zeneművésztanár</a:t>
            </a:r>
            <a:r>
              <a:rPr lang="hu-HU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Minden évfolyamon 60-70 fő körüli volt a végzettek száma, 2019-ben volt a legkevesebb, 53 fő. </a:t>
            </a:r>
            <a:endParaRPr lang="hu-H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hu-HU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2023 decemberében a végzettek döntő többsége dolgozott, elsősorban általános iskolai tanárként, tanítóként, illetve zeneszerző, zenész, énekes munkakörben helyezkedett el. A foglalkoztatók fő tevékenységi köre a közigazgatás, védelem, illetve az alkotó, művészeti, szórakoztató tevékenység volt. </a:t>
            </a:r>
            <a:endParaRPr lang="hu-H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hu-HU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Az átlag bruttó bérjövedelem bruttó 400–500 ezer forint közötti volt, két évfolyamnál haladta meg az 500 ezer forintot. </a:t>
            </a:r>
            <a:endParaRPr lang="hu-H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hu-HU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 legtöbben Budapesten vagy Pest megyében éltek. </a:t>
            </a:r>
            <a:endParaRPr lang="hu-H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B01447-6499-40B0-BC73-767B9C219F28}" type="slidenum">
              <a:rPr lang="hu-HU" smtClean="0"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899020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hu-HU" sz="12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mester zenetanár</a:t>
            </a:r>
            <a:r>
              <a:rPr lang="hu-HU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A végzettek száma jelentősen visszaesett az évek során. Míg 2016-ban és 2017-ben közel 200-an abszolváltak, 2022-en mindössze 22-en végeztek. </a:t>
            </a:r>
            <a:endParaRPr lang="hu-H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hu-HU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2023 decemberében a végzettek döntő többsége dolgozott, elsősorban általános iskolai tanárként, tanítóként. A foglalkoztatók fő tevékenységi köre a közigazgatás, védelem, illetve az oktatás volt. </a:t>
            </a:r>
            <a:endParaRPr lang="hu-H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hu-HU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Az átlag bruttó bérjövedelem minden évfolyamnál 500 ezer forint feletti, kivéve a 2022-ben végzetteket.</a:t>
            </a:r>
            <a:endParaRPr lang="hu-H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hu-HU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 legtöbben Budapesten vagy Pest vármegyében éltek. </a:t>
            </a:r>
            <a:endParaRPr lang="hu-H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B01447-6499-40B0-BC73-767B9C219F28}" type="slidenum">
              <a:rPr lang="hu-HU" smtClean="0"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66605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hu-HU" sz="12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osztatlan zeneművésztanár: </a:t>
            </a:r>
            <a:r>
              <a:rPr lang="hu-HU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 végzettek száma 2019-hez képest a többszörösére nőtt, azonban még így is 30 fő alatti. </a:t>
            </a:r>
            <a:endParaRPr lang="hu-H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hu-HU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2023 decemberében a végzettek döntő többsége dolgozott, elsősorban általános iskolai vagy középiskolai tanárként. A foglalkoztatók fő tevékenységi köre az oktatás, valamint a közigazgatás, védelem volt.</a:t>
            </a:r>
            <a:endParaRPr lang="hu-H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hu-HU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Az átlag bruttó bérjövedelem minden évfolyamnál 400 ezer forint körül alakult, a 2021-ben végzettek kerestek legrosszabbul 2023 decemberében. </a:t>
            </a:r>
            <a:endParaRPr lang="hu-H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hu-HU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 legtöbben Budapesten vagy Pest vármegyében éltek. </a:t>
            </a:r>
            <a:endParaRPr lang="hu-H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B01447-6499-40B0-BC73-767B9C219F28}" type="slidenum">
              <a:rPr lang="hu-HU" smtClean="0"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83075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hu-HU" sz="12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osztatlan zenetanár: </a:t>
            </a:r>
            <a:r>
              <a:rPr lang="hu-HU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 végzettek száma a 2016-os évhez képest a többszörösére nőtt.</a:t>
            </a:r>
            <a:endParaRPr lang="hu-H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hu-HU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2023 decemberében a végzettek döntő többsége dolgozott, elsősorban általános iskolai tanárként, tanítóként. A foglalkoztatók fő tevékenységi köre a közigazgatás, védelem, illetve az oktatás volt. </a:t>
            </a:r>
            <a:endParaRPr lang="hu-H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hu-HU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Az átlag bruttó bérjövedelem 400–500 ezer forint közötti, a 2017-ben végzetteknél meghaladta az 500 ezer forintot, a 2022-ben abszolváltak bruttó átlagjövedelme azonban a 400 ezer forintot sem érte el. </a:t>
            </a:r>
            <a:endParaRPr lang="hu-H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hu-HU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 legtöbben Budapesten és Csongrád-Csanád vármegyében éltek. </a:t>
            </a:r>
            <a:endParaRPr lang="hu-H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B01447-6499-40B0-BC73-767B9C219F28}" type="slidenum">
              <a:rPr lang="hu-HU" smtClean="0"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325656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B01447-6499-40B0-BC73-767B9C219F28}" type="slidenum">
              <a:rPr lang="hu-HU" smtClean="0"/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3543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B01447-6499-40B0-BC73-767B9C219F28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0612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just">
              <a:lnSpc>
                <a:spcPct val="107000"/>
              </a:lnSpc>
              <a:buFont typeface="Times New Roman" panose="02020603050405020304" pitchFamily="18" charset="0"/>
              <a:buNone/>
            </a:pPr>
            <a:r>
              <a:rPr lang="hu-HU" sz="8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Alapvetően a tehetségre koncentrál, a közoktatási rendszerben megszerezhető ismereteken túlmenő ismeretekre, tudásra van szükség a belépésre,</a:t>
            </a:r>
          </a:p>
          <a:p>
            <a:pPr marL="0" lvl="0" indent="0" algn="just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None/>
            </a:pPr>
            <a:r>
              <a:rPr lang="hu-HU" sz="8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Az osztatlan képzések esetében a művészeti képzésben </a:t>
            </a:r>
            <a:r>
              <a:rPr lang="hu-HU" sz="85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tantárgyak eredményeiből számolt felvételi eredmény</a:t>
            </a:r>
            <a:r>
              <a:rPr lang="hu-HU" sz="8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helyett továbbra is gyakorlati vizsga a meghatározó, amelyben több esetben </a:t>
            </a:r>
            <a:r>
              <a:rPr lang="hu-HU" sz="85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fontos szerepe van az alkalmassági (a tehetség) vizsgálatának. Max. 400 pont adható (intézményi pont nem vehető figyelembe).</a:t>
            </a:r>
          </a:p>
          <a:p>
            <a:pPr marL="0" lvl="0" indent="0" algn="just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None/>
            </a:pPr>
            <a:r>
              <a:rPr lang="hu-HU" sz="85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Külön tanárképzési fejezet.</a:t>
            </a:r>
            <a:endParaRPr lang="hu-HU" sz="8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buFont typeface="Times New Roman" panose="02020603050405020304" pitchFamily="18" charset="0"/>
              <a:buNone/>
            </a:pPr>
            <a:r>
              <a:rPr lang="hu-HU" sz="8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A közismereti tanárképzést meghatározó, alapvetően </a:t>
            </a:r>
            <a:r>
              <a:rPr lang="hu-HU" sz="85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kétszakos osztatlan képzés a művészeti képzésben </a:t>
            </a:r>
            <a:r>
              <a:rPr lang="hu-HU" sz="8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csak </a:t>
            </a:r>
            <a:r>
              <a:rPr lang="hu-HU" sz="85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zeneművészeti ágra jellemző</a:t>
            </a:r>
            <a:r>
              <a:rPr lang="hu-HU" sz="8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u-HU" sz="85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ott is</a:t>
            </a:r>
            <a:r>
              <a:rPr lang="hu-HU" sz="8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többségében egyszakos a képzés, a </a:t>
            </a:r>
            <a:r>
              <a:rPr lang="hu-HU" sz="85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kétszakosság csak kivételesen van jelen</a:t>
            </a:r>
            <a:r>
              <a:rPr lang="hu-HU" sz="8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hu-HU" sz="8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buFont typeface="Times New Roman" panose="02020603050405020304" pitchFamily="18" charset="0"/>
              <a:buNone/>
            </a:pPr>
            <a:r>
              <a:rPr lang="hu-HU" sz="8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Megszűnt az egyetemi és főiskolai szintű képzés. A jelenlegi művészeti szakok alapképzésben és mesterképzésben indulnak. </a:t>
            </a:r>
            <a:r>
              <a:rPr lang="hu-HU" sz="85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művészeti szakokhoz kapcsolódó tanárképzés 2006-tól mesterfokozatot adó képzés.</a:t>
            </a:r>
            <a:endParaRPr lang="hu-HU" sz="8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buFont typeface="Times New Roman" panose="02020603050405020304" pitchFamily="18" charset="0"/>
              <a:buNone/>
            </a:pPr>
            <a:r>
              <a:rPr lang="hu-HU" sz="85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A művészeti tanárszak illeszkedik az adott művészeti ág képzési szerkezetéhez</a:t>
            </a:r>
            <a:r>
              <a:rPr lang="hu-HU" sz="8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hu-HU" sz="85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</a:t>
            </a:r>
            <a:r>
              <a:rPr lang="hu-HU" sz="8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85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Művészeti alapképzési szakon szerzett szakképzettség után mesterképzésben</a:t>
            </a:r>
            <a:r>
              <a:rPr lang="hu-HU" sz="8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lehet tanári mesterszakon oklevelet szerezni táncművészeti művészeti ágban, az ipar-, építő-, film- és </a:t>
            </a:r>
            <a:r>
              <a:rPr lang="hu-HU" sz="85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videoművészet</a:t>
            </a:r>
            <a:r>
              <a:rPr lang="hu-HU" sz="8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multimédia művészeti ágban, az új cirkuszművészet területen</a:t>
            </a:r>
            <a:r>
              <a:rPr lang="hu-HU" sz="85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hu-HU" sz="8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85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</a:t>
            </a:r>
            <a:r>
              <a:rPr lang="hu-HU" sz="8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85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képzőművészet területén, a színház és filmművészet területén</a:t>
            </a:r>
            <a:r>
              <a:rPr lang="hu-HU" sz="8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művészeti képzés osztatlan szakon folyik és ehhez kapcsolódóan </a:t>
            </a:r>
            <a:r>
              <a:rPr lang="hu-HU" sz="85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mesterfokozatot adó művészeti osztatlan képzésben (pl. festőművész), illetve mesterképzéssel</a:t>
            </a:r>
            <a:r>
              <a:rPr lang="hu-HU" sz="8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85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párhuzamosan</a:t>
            </a:r>
            <a:r>
              <a:rPr lang="hu-HU" sz="8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vagy utána lehet belépni a tanári mesterszakra, amely </a:t>
            </a:r>
            <a:r>
              <a:rPr lang="hu-HU" sz="850" b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tanári munkára való felkészítést biztosítja</a:t>
            </a:r>
            <a:r>
              <a:rPr lang="hu-HU" sz="8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hu-HU" sz="8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buFont typeface="Times New Roman" panose="02020603050405020304" pitchFamily="18" charset="0"/>
              <a:buNone/>
            </a:pPr>
            <a:r>
              <a:rPr lang="hu-HU" sz="85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Minden esetben feltétel a művészeti szakképzettség megszerzése ahhoz, hogy tanári szakképzettség szerezhető legyen</a:t>
            </a:r>
            <a:r>
              <a:rPr lang="hu-HU" sz="8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hu-HU" sz="8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buFont typeface="Times New Roman" panose="02020603050405020304" pitchFamily="18" charset="0"/>
              <a:buNone/>
            </a:pPr>
            <a:r>
              <a:rPr lang="hu-HU" sz="8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Fontos sajátossága az is a képzésnek a fentiekből következően, hogy eléggé széles a lehetősége annak, hogy </a:t>
            </a:r>
            <a:r>
              <a:rPr lang="hu-HU" sz="85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„belső” felvétel keretében</a:t>
            </a:r>
            <a:r>
              <a:rPr lang="hu-HU" sz="8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kerüljön felvételre valaki például egy második szakra (zeneművészeti területen), illetve tanári mesterszakra a mesterképzéssel párhuzamosan. </a:t>
            </a:r>
            <a:endParaRPr lang="hu-HU" sz="8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buFont typeface="Times New Roman" panose="02020603050405020304" pitchFamily="18" charset="0"/>
              <a:buNone/>
            </a:pPr>
            <a:r>
              <a:rPr lang="hu-HU" sz="8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A </a:t>
            </a:r>
            <a:r>
              <a:rPr lang="hu-HU" sz="85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művészeti nevelés-oktatásban</a:t>
            </a:r>
            <a:r>
              <a:rPr lang="hu-HU" sz="8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85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köznevelési rendelkezések szerint</a:t>
            </a:r>
            <a:r>
              <a:rPr lang="hu-HU" sz="8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még továbbra is pedagógus munkakör látható el </a:t>
            </a:r>
            <a:r>
              <a:rPr lang="hu-HU" sz="85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tanári szakképzettség megszerzése nélkül, művészeti oklevéllel. </a:t>
            </a:r>
            <a:endParaRPr lang="hu-HU" sz="8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B01447-6499-40B0-BC73-767B9C219F28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84008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zeneművészeti területen a </a:t>
            </a:r>
            <a:r>
              <a:rPr lang="hu-HU" sz="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pedagógus munkakörben</a:t>
            </a:r>
            <a:r>
              <a:rPr lang="hu-HU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történő alkalmazásban a jogosultságokat tekintve továbbra is eltér </a:t>
            </a:r>
            <a:r>
              <a:rPr lang="hu-HU" sz="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alapfokú művészeti (előadóművész), a mesterfokozatú művész, a zenetanár és a zeneművésztanár szakképzettség</a:t>
            </a:r>
            <a:r>
              <a:rPr lang="hu-HU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hu-HU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hu-HU" sz="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zenetanár szakon</a:t>
            </a:r>
            <a:r>
              <a:rPr lang="hu-HU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új lehetőségek: </a:t>
            </a:r>
            <a:r>
              <a:rPr lang="hu-HU" sz="9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szakirányok – belső felvételi vizsgát követően, kétszakos képzésre történő átvétellel – is felvehetők az alábbi párosításban:</a:t>
            </a:r>
            <a:endParaRPr lang="hu-HU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9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zongoratanár – a csembalótanár,</a:t>
            </a:r>
            <a:endParaRPr lang="hu-HU" sz="900" dirty="0">
              <a:solidFill>
                <a:srgbClr val="21252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9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zongoratanár – az orgonatanár,</a:t>
            </a:r>
            <a:endParaRPr lang="hu-HU" sz="900" dirty="0">
              <a:solidFill>
                <a:srgbClr val="21252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9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 orgonatanár – az egyházzenetanár,</a:t>
            </a:r>
            <a:endParaRPr lang="hu-HU" sz="900" dirty="0">
              <a:solidFill>
                <a:srgbClr val="21252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9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gitártanár – a lanttanár,</a:t>
            </a:r>
            <a:endParaRPr lang="hu-HU" sz="900" dirty="0">
              <a:solidFill>
                <a:srgbClr val="21252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9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hegedűtanár – a mélyhegedűtanár,</a:t>
            </a:r>
            <a:endParaRPr lang="hu-HU" sz="900" dirty="0">
              <a:solidFill>
                <a:srgbClr val="21252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9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gordonkatanár – a gordontanár,</a:t>
            </a:r>
            <a:endParaRPr lang="hu-HU" sz="900" dirty="0">
              <a:solidFill>
                <a:srgbClr val="21252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9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klarinéttanár – a szaxofontanár,</a:t>
            </a:r>
            <a:endParaRPr lang="hu-HU" sz="900" dirty="0">
              <a:solidFill>
                <a:srgbClr val="21252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9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kürttanár – a trombitatanár,</a:t>
            </a:r>
            <a:endParaRPr lang="hu-HU" sz="900" dirty="0">
              <a:solidFill>
                <a:srgbClr val="21252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9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harsonatanár – a tubatanár</a:t>
            </a:r>
            <a:endParaRPr lang="hu-HU" sz="900" dirty="0">
              <a:solidFill>
                <a:srgbClr val="21252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9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fuvolatanár, az oboatanár, a klarinéttanár, a szaxofontanár, a fagott-tanár, a kürttanár, a trombitatanár, a harsonatanár, a tubatanár szakirány – a furulyatanár,</a:t>
            </a:r>
            <a:endParaRPr lang="hu-HU" sz="900" dirty="0">
              <a:solidFill>
                <a:srgbClr val="21252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9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jazz-zongoratanár, a jazzgitártanár, a jazzbasszusgitár-tanár, a jazzbőgőtanár, a jazzszaxofontanár, a jazztrombitatanár, a jazzharsonatanár, a jazzdobtanár, valamint a jazzénektanár – a jazz-zeneszerzéstanár,</a:t>
            </a:r>
            <a:endParaRPr lang="hu-HU" sz="900" dirty="0">
              <a:solidFill>
                <a:srgbClr val="21252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9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zeneismerettanár – az egyházzenetanár,</a:t>
            </a:r>
            <a:endParaRPr lang="hu-HU" sz="900" dirty="0">
              <a:solidFill>
                <a:srgbClr val="21252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9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zongoratanár, az orgonatanár, a csembalótanár, a hárfatanár, a gitártanár, a lanttanár, a harmonikatanár, a cimbalomtanár, a hegedűtanár, a mélyhegedűtanár, a gordonkatanár, a gordontanár, a fuvolatanár, az oboatanár, a klarinéttanár, a szaxofontanár, a fagott-tanár, a kürttanár, a trombitatanár, a harsonatanár, a tubatanár, az ütőhangszertanár, a magánénektanár – a zeneismerettanár</a:t>
            </a:r>
            <a:endParaRPr lang="hu-HU" sz="900" dirty="0">
              <a:solidFill>
                <a:srgbClr val="21252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B01447-6499-40B0-BC73-767B9C219F28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4522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B01447-6499-40B0-BC73-767B9C219F28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29840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B01447-6499-40B0-BC73-767B9C219F28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267344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B01447-6499-40B0-BC73-767B9C219F28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645507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B01447-6499-40B0-BC73-767B9C219F28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6048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625475" y="745068"/>
            <a:ext cx="8399653" cy="1607538"/>
          </a:xfrm>
        </p:spPr>
        <p:txBody>
          <a:bodyPr anchor="b" anchorCtr="0">
            <a:noAutofit/>
          </a:bodyPr>
          <a:lstStyle>
            <a:lvl1pPr algn="l">
              <a:lnSpc>
                <a:spcPct val="110000"/>
              </a:lnSpc>
              <a:defRPr sz="3800" b="1"/>
            </a:lvl1pPr>
          </a:lstStyle>
          <a:p>
            <a:r>
              <a:rPr lang="hu-HU"/>
              <a:t>Az előadás címe…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 hasCustomPrompt="1"/>
          </p:nvPr>
        </p:nvSpPr>
        <p:spPr>
          <a:xfrm>
            <a:off x="625476" y="2803783"/>
            <a:ext cx="7288036" cy="854129"/>
          </a:xfr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KOLLÉGA NEVE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232637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52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/>
          <p:cNvSpPr>
            <a:spLocks noGrp="1"/>
          </p:cNvSpPr>
          <p:nvPr>
            <p:ph type="body" sz="half" idx="2" hasCustomPrompt="1"/>
          </p:nvPr>
        </p:nvSpPr>
        <p:spPr>
          <a:xfrm>
            <a:off x="7001337" y="5032918"/>
            <a:ext cx="3934488" cy="452478"/>
          </a:xfrm>
          <a:solidFill>
            <a:srgbClr val="B9DCD2"/>
          </a:solidFill>
        </p:spPr>
        <p:txBody>
          <a:bodyPr lIns="396000" tIns="72000" bIns="72000">
            <a:sp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Kép/ábra címe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943679" y="1625379"/>
            <a:ext cx="6172200" cy="42322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9D79DBA6-296D-4287-A13B-783D0B8DA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225" y="0"/>
            <a:ext cx="10515600" cy="937549"/>
          </a:xfrm>
        </p:spPr>
        <p:txBody>
          <a:bodyPr/>
          <a:lstStyle/>
          <a:p>
            <a:r>
              <a:rPr lang="hu-HU"/>
              <a:t>Mintacím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90585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Záró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708660" y="2323195"/>
            <a:ext cx="10515600" cy="905378"/>
          </a:xfrm>
        </p:spPr>
        <p:txBody>
          <a:bodyPr/>
          <a:lstStyle>
            <a:lvl1pPr algn="l">
              <a:defRPr sz="2600"/>
            </a:lvl1pPr>
          </a:lstStyle>
          <a:p>
            <a:r>
              <a:rPr lang="hu-HU" dirty="0"/>
              <a:t>Köszönöm a figyelmet!</a:t>
            </a:r>
          </a:p>
        </p:txBody>
      </p:sp>
    </p:spTree>
    <p:extLst>
      <p:ext uri="{BB962C8B-B14F-4D97-AF65-F5344CB8AC3E}">
        <p14:creationId xmlns:p14="http://schemas.microsoft.com/office/powerpoint/2010/main" val="1636188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 (folyó szöve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dirty="0"/>
              <a:t>Fejléc…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 hasCustomPrompt="1"/>
          </p:nvPr>
        </p:nvSpPr>
        <p:spPr>
          <a:xfrm>
            <a:off x="838200" y="1385999"/>
            <a:ext cx="10515600" cy="4784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hu-HU" dirty="0"/>
              <a:t>Szöveg…</a:t>
            </a:r>
          </a:p>
        </p:txBody>
      </p:sp>
    </p:spTree>
    <p:extLst>
      <p:ext uri="{BB962C8B-B14F-4D97-AF65-F5344CB8AC3E}">
        <p14:creationId xmlns:p14="http://schemas.microsoft.com/office/powerpoint/2010/main" val="348826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 (felsorolá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dirty="0"/>
              <a:t>Fejléc…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 hasCustomPrompt="1"/>
          </p:nvPr>
        </p:nvSpPr>
        <p:spPr>
          <a:xfrm>
            <a:off x="838200" y="1386000"/>
            <a:ext cx="10515600" cy="4784400"/>
          </a:xfrm>
        </p:spPr>
        <p:txBody>
          <a:bodyPr/>
          <a:lstStyle>
            <a:lvl1pPr marL="531813" indent="-228600">
              <a:spcAft>
                <a:spcPts val="300"/>
              </a:spcAft>
              <a:defRPr/>
            </a:lvl1pPr>
            <a:lvl2pPr marL="809625" indent="-228600">
              <a:spcAft>
                <a:spcPts val="300"/>
              </a:spcAft>
              <a:defRPr/>
            </a:lvl2pPr>
            <a:lvl3pPr marL="1076325" indent="-228600">
              <a:spcAft>
                <a:spcPts val="300"/>
              </a:spcAft>
              <a:defRPr/>
            </a:lvl3pPr>
            <a:lvl4pPr marL="1343025" indent="-228600">
              <a:spcAft>
                <a:spcPts val="300"/>
              </a:spcAft>
              <a:defRPr/>
            </a:lvl4pPr>
            <a:lvl5pPr marL="1701800" indent="-228600">
              <a:spcAft>
                <a:spcPts val="300"/>
              </a:spcAft>
              <a:defRPr/>
            </a:lvl5pPr>
          </a:lstStyle>
          <a:p>
            <a:pPr lvl="0"/>
            <a:r>
              <a:rPr lang="hu-HU" dirty="0"/>
              <a:t>Szöveg…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2440270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831850" y="1150939"/>
            <a:ext cx="10515600" cy="2470376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hu-HU"/>
              <a:t>Szakaszcím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3621315"/>
            <a:ext cx="10515600" cy="155566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49527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34327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34327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2859562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1200" y="0"/>
            <a:ext cx="10515600" cy="936000"/>
          </a:xfrm>
        </p:spPr>
        <p:txBody>
          <a:bodyPr/>
          <a:lstStyle/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27269" y="1438088"/>
            <a:ext cx="4970703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4970703" cy="275272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83774" y="143808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496293" y="2505075"/>
            <a:ext cx="5183188" cy="275272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78866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55371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1710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ljesen ü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5059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20225" y="0"/>
            <a:ext cx="10515600" cy="937549"/>
          </a:xfrm>
          <a:prstGeom prst="rect">
            <a:avLst/>
          </a:prstGeom>
        </p:spPr>
        <p:txBody>
          <a:bodyPr vert="horz" lIns="91440" tIns="72000" rIns="91440" bIns="45720" rtlCol="0" anchor="ctr">
            <a:noAutofit/>
          </a:bodyPr>
          <a:lstStyle/>
          <a:p>
            <a:r>
              <a:rPr lang="hu-HU"/>
              <a:t>Fejléc…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385786"/>
            <a:ext cx="10515600" cy="47835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hu-HU" dirty="0"/>
              <a:t>Szöveg…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1588348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63" r:id="rId9"/>
    <p:sldLayoutId id="2147483657" r:id="rId10"/>
    <p:sldLayoutId id="21474836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600"/>
        </a:spcAft>
        <a:buClr>
          <a:srgbClr val="B9DCD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rgbClr val="B9DCD2"/>
        </a:buClr>
        <a:buFont typeface="Lato" panose="020F0502020204030203" pitchFamily="34" charset="0"/>
        <a:buChar char="̶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64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rgbClr val="B9DCD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rgbClr val="B9DCD2"/>
        </a:buClr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rgbClr val="B9DCD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hyperlink" Target="https://www.felvi.hu/felveteli/meghirdetesek_a" TargetMode="External"/><Relationship Id="rId4" Type="http://schemas.openxmlformats.org/officeDocument/2006/relationships/image" Target="../media/image4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39B9DCA-201F-4123-B35D-CE559AF365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45" y="1507068"/>
            <a:ext cx="6222706" cy="1607538"/>
          </a:xfrm>
        </p:spPr>
        <p:txBody>
          <a:bodyPr/>
          <a:lstStyle/>
          <a:p>
            <a:r>
              <a:rPr lang="hu-HU" dirty="0"/>
              <a:t>Művésztanár képzéssel kapcsolatos ismeretek, adatok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F754D1FC-6FAC-4E60-B1B0-3F1F64AA42B9}"/>
              </a:ext>
            </a:extLst>
          </p:cNvPr>
          <p:cNvSpPr txBox="1"/>
          <p:nvPr/>
        </p:nvSpPr>
        <p:spPr>
          <a:xfrm>
            <a:off x="5050971" y="5695406"/>
            <a:ext cx="3117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Pethő Judit</a:t>
            </a:r>
          </a:p>
          <a:p>
            <a:r>
              <a:rPr lang="hu-HU" dirty="0"/>
              <a:t>2025.02.12.</a:t>
            </a:r>
          </a:p>
        </p:txBody>
      </p:sp>
    </p:spTree>
    <p:extLst>
      <p:ext uri="{BB962C8B-B14F-4D97-AF65-F5344CB8AC3E}">
        <p14:creationId xmlns:p14="http://schemas.microsoft.com/office/powerpoint/2010/main" val="2187203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6FA1204-2B10-427C-BB71-B46EFF621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Felvételi eljárás adatai (általános eljárás)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0A7D8DB-C648-460F-80DF-5E9DA714A8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2175494"/>
              </p:ext>
            </p:extLst>
          </p:nvPr>
        </p:nvGraphicFramePr>
        <p:xfrm>
          <a:off x="271669" y="270812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Szövegdoboz 6">
            <a:extLst>
              <a:ext uri="{FF2B5EF4-FFF2-40B4-BE49-F238E27FC236}">
                <a16:creationId xmlns:a16="http://schemas.microsoft.com/office/drawing/2014/main" id="{54F68CA9-FF2B-4DCC-B119-B1C4DFDED864}"/>
              </a:ext>
            </a:extLst>
          </p:cNvPr>
          <p:cNvSpPr txBox="1"/>
          <p:nvPr/>
        </p:nvSpPr>
        <p:spPr>
          <a:xfrm>
            <a:off x="271669" y="1967660"/>
            <a:ext cx="40675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 pedagógus képzési területre </a:t>
            </a:r>
            <a:r>
              <a:rPr lang="hu-HU" sz="1800" b="1" i="0" u="sng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osztatlan mesterképzésre</a:t>
            </a:r>
            <a:r>
              <a:rPr lang="hu-HU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hu-HU" sz="1800" b="1" i="0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felvettek</a:t>
            </a:r>
            <a:r>
              <a:rPr lang="hu-HU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száma</a:t>
            </a:r>
            <a:r>
              <a:rPr lang="hu-HU" dirty="0"/>
              <a:t> 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1A413833-645E-4957-B484-9AAA63311D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5504210"/>
              </p:ext>
            </p:extLst>
          </p:nvPr>
        </p:nvGraphicFramePr>
        <p:xfrm>
          <a:off x="5148470" y="1411069"/>
          <a:ext cx="6967330" cy="5337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Szövegdoboz 9">
            <a:extLst>
              <a:ext uri="{FF2B5EF4-FFF2-40B4-BE49-F238E27FC236}">
                <a16:creationId xmlns:a16="http://schemas.microsoft.com/office/drawing/2014/main" id="{7B972A1B-9D55-44F6-9CD6-4F4013E67642}"/>
              </a:ext>
            </a:extLst>
          </p:cNvPr>
          <p:cNvSpPr txBox="1"/>
          <p:nvPr/>
        </p:nvSpPr>
        <p:spPr>
          <a:xfrm>
            <a:off x="8286750" y="3105834"/>
            <a:ext cx="33917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Művészeti osztatlan mesterképzésre felvettek száma</a:t>
            </a:r>
            <a:r>
              <a:rPr lang="hu-HU" dirty="0"/>
              <a:t> </a:t>
            </a:r>
          </a:p>
        </p:txBody>
      </p:sp>
      <p:cxnSp>
        <p:nvCxnSpPr>
          <p:cNvPr id="4" name="Egyenes összekötő nyíllal 3">
            <a:extLst>
              <a:ext uri="{FF2B5EF4-FFF2-40B4-BE49-F238E27FC236}">
                <a16:creationId xmlns:a16="http://schemas.microsoft.com/office/drawing/2014/main" id="{F655CEBB-F390-4114-8552-BC9D1B2CE996}"/>
              </a:ext>
            </a:extLst>
          </p:cNvPr>
          <p:cNvCxnSpPr/>
          <p:nvPr/>
        </p:nvCxnSpPr>
        <p:spPr>
          <a:xfrm>
            <a:off x="3570514" y="3105834"/>
            <a:ext cx="6270172" cy="24502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" name="Egyenes összekötő nyíllal 8">
            <a:extLst>
              <a:ext uri="{FF2B5EF4-FFF2-40B4-BE49-F238E27FC236}">
                <a16:creationId xmlns:a16="http://schemas.microsoft.com/office/drawing/2014/main" id="{9AF42ED5-C3F1-4A83-9DF7-C3AD8F6444E2}"/>
              </a:ext>
            </a:extLst>
          </p:cNvPr>
          <p:cNvCxnSpPr>
            <a:cxnSpLocks/>
          </p:cNvCxnSpPr>
          <p:nvPr/>
        </p:nvCxnSpPr>
        <p:spPr>
          <a:xfrm>
            <a:off x="3317966" y="3752165"/>
            <a:ext cx="6975565" cy="19867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Egyenes összekötő nyíllal 12">
            <a:extLst>
              <a:ext uri="{FF2B5EF4-FFF2-40B4-BE49-F238E27FC236}">
                <a16:creationId xmlns:a16="http://schemas.microsoft.com/office/drawing/2014/main" id="{9BA21F91-A009-4CBD-ABE9-6428C11BC2FF}"/>
              </a:ext>
            </a:extLst>
          </p:cNvPr>
          <p:cNvCxnSpPr/>
          <p:nvPr/>
        </p:nvCxnSpPr>
        <p:spPr>
          <a:xfrm>
            <a:off x="2760617" y="4302034"/>
            <a:ext cx="7846423" cy="1576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Egyenes összekötő nyíllal 14">
            <a:extLst>
              <a:ext uri="{FF2B5EF4-FFF2-40B4-BE49-F238E27FC236}">
                <a16:creationId xmlns:a16="http://schemas.microsoft.com/office/drawing/2014/main" id="{99281B85-62C3-46DD-BE2F-43605786D1BC}"/>
              </a:ext>
            </a:extLst>
          </p:cNvPr>
          <p:cNvCxnSpPr/>
          <p:nvPr/>
        </p:nvCxnSpPr>
        <p:spPr>
          <a:xfrm>
            <a:off x="4415246" y="4946469"/>
            <a:ext cx="7167154" cy="11495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812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F987F50-476A-4374-89C7-1A6AFE588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Felvételi eljárás adatai (általános eljárás)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5B8D731-EC12-4800-BAD4-9BDECF56E5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3448148"/>
              </p:ext>
            </p:extLst>
          </p:nvPr>
        </p:nvGraphicFramePr>
        <p:xfrm>
          <a:off x="218662" y="2057399"/>
          <a:ext cx="4432852" cy="3170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Szövegdoboz 9">
            <a:extLst>
              <a:ext uri="{FF2B5EF4-FFF2-40B4-BE49-F238E27FC236}">
                <a16:creationId xmlns:a16="http://schemas.microsoft.com/office/drawing/2014/main" id="{B91F09A8-0D9F-48C6-BA2C-F92F4EF2BB2D}"/>
              </a:ext>
            </a:extLst>
          </p:cNvPr>
          <p:cNvSpPr txBox="1"/>
          <p:nvPr/>
        </p:nvSpPr>
        <p:spPr>
          <a:xfrm>
            <a:off x="703193" y="1306852"/>
            <a:ext cx="34414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 pedagógus képzési területre </a:t>
            </a:r>
            <a:r>
              <a:rPr lang="hu-HU" sz="1800" b="1" i="0" u="sng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mesterképzésre</a:t>
            </a:r>
            <a:r>
              <a:rPr lang="hu-HU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felvettek száma</a:t>
            </a:r>
            <a:r>
              <a:rPr lang="hu-HU" dirty="0"/>
              <a:t> </a:t>
            </a: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FA61CD55-6DBE-47DE-B113-FF8CE11B95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2147135"/>
              </p:ext>
            </p:extLst>
          </p:nvPr>
        </p:nvGraphicFramePr>
        <p:xfrm>
          <a:off x="5029200" y="937548"/>
          <a:ext cx="7162800" cy="5920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Szövegdoboz 13">
            <a:extLst>
              <a:ext uri="{FF2B5EF4-FFF2-40B4-BE49-F238E27FC236}">
                <a16:creationId xmlns:a16="http://schemas.microsoft.com/office/drawing/2014/main" id="{9747283C-D504-4FC0-AC21-F292A82A0370}"/>
              </a:ext>
            </a:extLst>
          </p:cNvPr>
          <p:cNvSpPr txBox="1"/>
          <p:nvPr/>
        </p:nvSpPr>
        <p:spPr>
          <a:xfrm>
            <a:off x="9700591" y="1783282"/>
            <a:ext cx="249140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Művészeti mesterképzésre felvettek száma</a:t>
            </a:r>
            <a:r>
              <a:rPr lang="hu-H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08360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92513F7-5DC9-4EBA-8426-803A85246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935825" cy="937549"/>
          </a:xfrm>
        </p:spPr>
        <p:txBody>
          <a:bodyPr/>
          <a:lstStyle/>
          <a:p>
            <a:r>
              <a:rPr lang="hu-HU" dirty="0"/>
              <a:t>INTÉZMÉNYI PONTOK – nem gyakorlati vizsgás szakok esetében</a:t>
            </a:r>
          </a:p>
        </p:txBody>
      </p:sp>
      <p:graphicFrame>
        <p:nvGraphicFramePr>
          <p:cNvPr id="7" name="Táblázat 6">
            <a:extLst>
              <a:ext uri="{FF2B5EF4-FFF2-40B4-BE49-F238E27FC236}">
                <a16:creationId xmlns:a16="http://schemas.microsoft.com/office/drawing/2014/main" id="{B821C109-2183-4486-9312-E8563FF1E3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545462"/>
              </p:ext>
            </p:extLst>
          </p:nvPr>
        </p:nvGraphicFramePr>
        <p:xfrm>
          <a:off x="303835" y="2241909"/>
          <a:ext cx="901700" cy="45358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1700">
                  <a:extLst>
                    <a:ext uri="{9D8B030D-6E8A-4147-A177-3AD203B41FA5}">
                      <a16:colId xmlns:a16="http://schemas.microsoft.com/office/drawing/2014/main" val="294686344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SZE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08416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BME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193361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CORVINUS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049194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 dirty="0">
                          <a:effectLst/>
                        </a:rPr>
                        <a:t>DE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426392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 dirty="0">
                          <a:effectLst/>
                        </a:rPr>
                        <a:t>DUE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8908917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EHE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892419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EJF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495705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EKKE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959450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ELTE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834715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GFE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529993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KRE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002534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MATE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957180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MTSE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110086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NKE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664836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 dirty="0">
                          <a:effectLst/>
                        </a:rPr>
                        <a:t>OE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722979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 dirty="0">
                          <a:effectLst/>
                        </a:rPr>
                        <a:t>PPHF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529465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PPKE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263014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 dirty="0">
                          <a:effectLst/>
                        </a:rPr>
                        <a:t>PTE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092526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 dirty="0">
                          <a:effectLst/>
                        </a:rPr>
                        <a:t>SE</a:t>
                      </a:r>
                    </a:p>
                    <a:p>
                      <a:pPr algn="l" fontAlgn="b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496476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 dirty="0">
                          <a:effectLst/>
                        </a:rPr>
                        <a:t>SZTE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9831397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THE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885471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VÉF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876052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 dirty="0">
                          <a:effectLst/>
                        </a:rPr>
                        <a:t>WJLF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18364457"/>
                  </a:ext>
                </a:extLst>
              </a:tr>
            </a:tbl>
          </a:graphicData>
        </a:graphic>
      </p:graphicFrame>
      <p:sp>
        <p:nvSpPr>
          <p:cNvPr id="9" name="Szövegdoboz 8">
            <a:extLst>
              <a:ext uri="{FF2B5EF4-FFF2-40B4-BE49-F238E27FC236}">
                <a16:creationId xmlns:a16="http://schemas.microsoft.com/office/drawing/2014/main" id="{212928B3-BA2C-48DE-A5D5-C8425DBB7943}"/>
              </a:ext>
            </a:extLst>
          </p:cNvPr>
          <p:cNvSpPr txBox="1"/>
          <p:nvPr/>
        </p:nvSpPr>
        <p:spPr>
          <a:xfrm>
            <a:off x="129209" y="1247808"/>
            <a:ext cx="2494722" cy="923330"/>
          </a:xfrm>
          <a:prstGeom prst="rect">
            <a:avLst/>
          </a:prstGeom>
          <a:noFill/>
          <a:ln>
            <a:solidFill>
              <a:srgbClr val="53A78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hu-H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Országos művészeti tanulmányi versenyen elért eredmény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000EA172-8428-4052-A575-6D4F451F0FC0}"/>
              </a:ext>
            </a:extLst>
          </p:cNvPr>
          <p:cNvSpPr txBox="1"/>
          <p:nvPr/>
        </p:nvSpPr>
        <p:spPr>
          <a:xfrm>
            <a:off x="5507934" y="1143350"/>
            <a:ext cx="6097656" cy="923330"/>
          </a:xfrm>
          <a:prstGeom prst="rect">
            <a:avLst/>
          </a:prstGeom>
          <a:noFill/>
          <a:ln>
            <a:solidFill>
              <a:srgbClr val="53A78F"/>
            </a:solidFill>
          </a:ln>
        </p:spPr>
        <p:txBody>
          <a:bodyPr wrap="square">
            <a:spAutoFit/>
          </a:bodyPr>
          <a:lstStyle/>
          <a:p>
            <a:r>
              <a:rPr lang="hu-H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Belügyminisztérium által meghirdetett és anyagilag támogatott Országos Művészeti Tanulmányi Versenyeken egyéni versenyzőként elért eredmény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DE</a:t>
            </a:r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42069A0A-6240-4D17-9B24-B15B7D10EA28}"/>
              </a:ext>
            </a:extLst>
          </p:cNvPr>
          <p:cNvSpPr txBox="1"/>
          <p:nvPr/>
        </p:nvSpPr>
        <p:spPr>
          <a:xfrm>
            <a:off x="1843572" y="3299495"/>
            <a:ext cx="6097656" cy="923330"/>
          </a:xfrm>
          <a:prstGeom prst="rect">
            <a:avLst/>
          </a:prstGeom>
          <a:noFill/>
          <a:ln>
            <a:solidFill>
              <a:srgbClr val="53A78F"/>
            </a:solidFill>
          </a:ln>
        </p:spPr>
        <p:txBody>
          <a:bodyPr wrap="square">
            <a:spAutoFit/>
          </a:bodyPr>
          <a:lstStyle/>
          <a:p>
            <a:r>
              <a:rPr lang="hu-H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Bármely, oktatási vagy közművelődési intézmény által szervezett országos vagy megyei szintű képzőművészeti kiállításon egyéni részvétel</a:t>
            </a:r>
            <a:r>
              <a:rPr lang="hu-HU" dirty="0"/>
              <a:t> - SZTE</a:t>
            </a: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F94A5B44-F6B6-4E18-97F2-0966051460A2}"/>
              </a:ext>
            </a:extLst>
          </p:cNvPr>
          <p:cNvSpPr txBox="1"/>
          <p:nvPr/>
        </p:nvSpPr>
        <p:spPr>
          <a:xfrm>
            <a:off x="3360047" y="2214473"/>
            <a:ext cx="6975613" cy="923330"/>
          </a:xfrm>
          <a:prstGeom prst="rect">
            <a:avLst/>
          </a:prstGeom>
          <a:noFill/>
          <a:ln>
            <a:solidFill>
              <a:srgbClr val="53A78F"/>
            </a:solidFill>
          </a:ln>
        </p:spPr>
        <p:txBody>
          <a:bodyPr wrap="square">
            <a:spAutoFit/>
          </a:bodyPr>
          <a:lstStyle/>
          <a:p>
            <a:r>
              <a:rPr lang="hu-H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Középiskolai művészeti szakképzést folytató szakgimnáziumok tanulói számára szervezett versenyen elért eredmény</a:t>
            </a:r>
            <a:br>
              <a:rPr lang="hu-H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hu-H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Országos művészeti tanulmányi versenyen elért eredmény</a:t>
            </a:r>
            <a:r>
              <a:rPr lang="hu-HU" dirty="0"/>
              <a:t> - ELTE</a:t>
            </a:r>
          </a:p>
        </p:txBody>
      </p:sp>
      <p:sp>
        <p:nvSpPr>
          <p:cNvPr id="23" name="Szövegdoboz 22">
            <a:extLst>
              <a:ext uri="{FF2B5EF4-FFF2-40B4-BE49-F238E27FC236}">
                <a16:creationId xmlns:a16="http://schemas.microsoft.com/office/drawing/2014/main" id="{3A5B3A79-6E31-45FB-A7C1-73E6B9502BF7}"/>
              </a:ext>
            </a:extLst>
          </p:cNvPr>
          <p:cNvSpPr txBox="1"/>
          <p:nvPr/>
        </p:nvSpPr>
        <p:spPr>
          <a:xfrm>
            <a:off x="1839360" y="6136176"/>
            <a:ext cx="4834559" cy="646331"/>
          </a:xfrm>
          <a:prstGeom prst="rect">
            <a:avLst/>
          </a:prstGeom>
          <a:noFill/>
          <a:ln>
            <a:solidFill>
              <a:srgbClr val="53A78F"/>
            </a:solidFill>
          </a:ln>
        </p:spPr>
        <p:txBody>
          <a:bodyPr wrap="square">
            <a:spAutoFit/>
          </a:bodyPr>
          <a:lstStyle/>
          <a:p>
            <a:r>
              <a:rPr lang="hu-H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Legalább megyei szintű művészeti verseny döntőjében való részvétel</a:t>
            </a:r>
            <a:r>
              <a:rPr lang="hu-HU" dirty="0"/>
              <a:t> - DE</a:t>
            </a:r>
          </a:p>
        </p:txBody>
      </p:sp>
      <p:sp>
        <p:nvSpPr>
          <p:cNvPr id="25" name="Szövegdoboz 24">
            <a:extLst>
              <a:ext uri="{FF2B5EF4-FFF2-40B4-BE49-F238E27FC236}">
                <a16:creationId xmlns:a16="http://schemas.microsoft.com/office/drawing/2014/main" id="{24FA875F-0876-4763-8800-E92E0EB0514A}"/>
              </a:ext>
            </a:extLst>
          </p:cNvPr>
          <p:cNvSpPr txBox="1"/>
          <p:nvPr/>
        </p:nvSpPr>
        <p:spPr>
          <a:xfrm>
            <a:off x="8083411" y="3636326"/>
            <a:ext cx="3910219" cy="369332"/>
          </a:xfrm>
          <a:prstGeom prst="rect">
            <a:avLst/>
          </a:prstGeom>
          <a:noFill/>
          <a:ln>
            <a:solidFill>
              <a:srgbClr val="53A78F"/>
            </a:solidFill>
          </a:ln>
        </p:spPr>
        <p:txBody>
          <a:bodyPr wrap="square">
            <a:spAutoFit/>
          </a:bodyPr>
          <a:lstStyle/>
          <a:p>
            <a:r>
              <a:rPr lang="hu-H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Művészeti alapvizsga – DE, METU, SE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7" name="Szövegdoboz 26">
            <a:extLst>
              <a:ext uri="{FF2B5EF4-FFF2-40B4-BE49-F238E27FC236}">
                <a16:creationId xmlns:a16="http://schemas.microsoft.com/office/drawing/2014/main" id="{DD06291B-6DE7-48F4-8426-F84B9EF7AC74}"/>
              </a:ext>
            </a:extLst>
          </p:cNvPr>
          <p:cNvSpPr txBox="1"/>
          <p:nvPr/>
        </p:nvSpPr>
        <p:spPr>
          <a:xfrm>
            <a:off x="7156174" y="4531556"/>
            <a:ext cx="3538330" cy="369332"/>
          </a:xfrm>
          <a:prstGeom prst="rect">
            <a:avLst/>
          </a:prstGeom>
          <a:noFill/>
          <a:ln>
            <a:solidFill>
              <a:srgbClr val="53A78F"/>
            </a:solidFill>
          </a:ln>
        </p:spPr>
        <p:txBody>
          <a:bodyPr wrap="square">
            <a:spAutoFit/>
          </a:bodyPr>
          <a:lstStyle/>
          <a:p>
            <a:r>
              <a:rPr lang="hu-H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Művészeti iskolai tanulmányok - SZE</a:t>
            </a:r>
            <a:r>
              <a:rPr lang="hu-HU" dirty="0"/>
              <a:t> </a:t>
            </a:r>
          </a:p>
        </p:txBody>
      </p:sp>
      <p:sp>
        <p:nvSpPr>
          <p:cNvPr id="29" name="Szövegdoboz 28">
            <a:extLst>
              <a:ext uri="{FF2B5EF4-FFF2-40B4-BE49-F238E27FC236}">
                <a16:creationId xmlns:a16="http://schemas.microsoft.com/office/drawing/2014/main" id="{FEB3E89A-0525-4EB8-BFE7-B0F38747C318}"/>
              </a:ext>
            </a:extLst>
          </p:cNvPr>
          <p:cNvSpPr txBox="1"/>
          <p:nvPr/>
        </p:nvSpPr>
        <p:spPr>
          <a:xfrm>
            <a:off x="1839360" y="4452090"/>
            <a:ext cx="4888395" cy="646331"/>
          </a:xfrm>
          <a:prstGeom prst="rect">
            <a:avLst/>
          </a:prstGeom>
          <a:noFill/>
          <a:ln>
            <a:solidFill>
              <a:srgbClr val="53A78F"/>
            </a:solidFill>
          </a:ln>
        </p:spPr>
        <p:txBody>
          <a:bodyPr wrap="square">
            <a:spAutoFit/>
          </a:bodyPr>
          <a:lstStyle/>
          <a:p>
            <a:r>
              <a:rPr lang="hu-H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Országos vagy nemzetközi művészeti versenyen elért helyezés, elnyert díj vagy különdíj</a:t>
            </a:r>
            <a:r>
              <a:rPr lang="hu-HU" dirty="0"/>
              <a:t> - DRHE</a:t>
            </a:r>
          </a:p>
        </p:txBody>
      </p:sp>
      <p:sp>
        <p:nvSpPr>
          <p:cNvPr id="31" name="Szövegdoboz 30">
            <a:extLst>
              <a:ext uri="{FF2B5EF4-FFF2-40B4-BE49-F238E27FC236}">
                <a16:creationId xmlns:a16="http://schemas.microsoft.com/office/drawing/2014/main" id="{A2EA0F8E-51C4-48FC-9AC1-7DF26B64E42C}"/>
              </a:ext>
            </a:extLst>
          </p:cNvPr>
          <p:cNvSpPr txBox="1"/>
          <p:nvPr/>
        </p:nvSpPr>
        <p:spPr>
          <a:xfrm>
            <a:off x="7520746" y="5674511"/>
            <a:ext cx="4472884" cy="923330"/>
          </a:xfrm>
          <a:prstGeom prst="rect">
            <a:avLst/>
          </a:prstGeom>
          <a:noFill/>
          <a:ln>
            <a:solidFill>
              <a:srgbClr val="53A78F"/>
            </a:solidFill>
          </a:ln>
        </p:spPr>
        <p:txBody>
          <a:bodyPr wrap="square">
            <a:spAutoFit/>
          </a:bodyPr>
          <a:lstStyle/>
          <a:p>
            <a:r>
              <a:rPr lang="hu-H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Széchenyi István Egyetem Tudományos és Művészeti Diákköri Tanács által szervezett verseny</a:t>
            </a:r>
            <a:r>
              <a:rPr lang="hu-HU" dirty="0"/>
              <a:t> - SZE</a:t>
            </a:r>
          </a:p>
        </p:txBody>
      </p:sp>
      <p:sp>
        <p:nvSpPr>
          <p:cNvPr id="33" name="Szövegdoboz 32">
            <a:extLst>
              <a:ext uri="{FF2B5EF4-FFF2-40B4-BE49-F238E27FC236}">
                <a16:creationId xmlns:a16="http://schemas.microsoft.com/office/drawing/2014/main" id="{FD9CC85C-59C8-4346-8579-619D88C05018}"/>
              </a:ext>
            </a:extLst>
          </p:cNvPr>
          <p:cNvSpPr txBox="1"/>
          <p:nvPr/>
        </p:nvSpPr>
        <p:spPr>
          <a:xfrm>
            <a:off x="1839360" y="5383286"/>
            <a:ext cx="5145984" cy="646331"/>
          </a:xfrm>
          <a:prstGeom prst="rect">
            <a:avLst/>
          </a:prstGeom>
          <a:noFill/>
          <a:ln>
            <a:solidFill>
              <a:srgbClr val="53A78F"/>
            </a:solidFill>
          </a:ln>
        </p:spPr>
        <p:txBody>
          <a:bodyPr wrap="square">
            <a:spAutoFit/>
          </a:bodyPr>
          <a:lstStyle/>
          <a:p>
            <a:r>
              <a:rPr lang="hu-H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Zsolnay Örökségkezelő Nonprofit Kft. keretei között működő képzőművészeti szabadiskola</a:t>
            </a:r>
            <a:r>
              <a:rPr lang="hu-HU" dirty="0"/>
              <a:t> - PTE</a:t>
            </a:r>
          </a:p>
        </p:txBody>
      </p:sp>
    </p:spTree>
    <p:extLst>
      <p:ext uri="{BB962C8B-B14F-4D97-AF65-F5344CB8AC3E}">
        <p14:creationId xmlns:p14="http://schemas.microsoft.com/office/powerpoint/2010/main" val="2736760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39B9DCA-201F-4123-B35D-CE559AF365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7194" y="745068"/>
            <a:ext cx="8839037" cy="1607538"/>
          </a:xfrm>
        </p:spPr>
        <p:txBody>
          <a:bodyPr/>
          <a:lstStyle/>
          <a:p>
            <a:r>
              <a:rPr lang="hu-HU" dirty="0"/>
              <a:t>Művésztanárok – induló képzések és képzési sikeresség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BDA32B7E-0290-4721-B437-18A21DDC7D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2014/15 kezdő tanévtől</a:t>
            </a:r>
          </a:p>
        </p:txBody>
      </p:sp>
    </p:spTree>
    <p:extLst>
      <p:ext uri="{BB962C8B-B14F-4D97-AF65-F5344CB8AC3E}">
        <p14:creationId xmlns:p14="http://schemas.microsoft.com/office/powerpoint/2010/main" val="1702971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8F866EE-F371-42D0-A253-4DED646F9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Induló képzések hallgatói számossága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DC1EEE05-0E86-4797-979C-FC23DC419F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754" y="1152129"/>
            <a:ext cx="11756491" cy="5380645"/>
          </a:xfrm>
          <a:prstGeom prst="rect">
            <a:avLst/>
          </a:prstGeom>
        </p:spPr>
      </p:pic>
      <p:cxnSp>
        <p:nvCxnSpPr>
          <p:cNvPr id="5" name="Egyenes összekötő 4">
            <a:extLst>
              <a:ext uri="{FF2B5EF4-FFF2-40B4-BE49-F238E27FC236}">
                <a16:creationId xmlns:a16="http://schemas.microsoft.com/office/drawing/2014/main" id="{2C8C8715-B018-4F01-B1AC-B92F80BEBC3F}"/>
              </a:ext>
            </a:extLst>
          </p:cNvPr>
          <p:cNvCxnSpPr/>
          <p:nvPr/>
        </p:nvCxnSpPr>
        <p:spPr>
          <a:xfrm>
            <a:off x="4929809" y="2007704"/>
            <a:ext cx="0" cy="43434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A7C6E25C-4049-431D-BD14-BC10A91898F8}"/>
              </a:ext>
            </a:extLst>
          </p:cNvPr>
          <p:cNvCxnSpPr/>
          <p:nvPr/>
        </p:nvCxnSpPr>
        <p:spPr>
          <a:xfrm>
            <a:off x="5516217" y="2007704"/>
            <a:ext cx="0" cy="43434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Egyenes összekötő 7">
            <a:extLst>
              <a:ext uri="{FF2B5EF4-FFF2-40B4-BE49-F238E27FC236}">
                <a16:creationId xmlns:a16="http://schemas.microsoft.com/office/drawing/2014/main" id="{5B8631EA-AF7E-47C8-A216-A07E067F1647}"/>
              </a:ext>
            </a:extLst>
          </p:cNvPr>
          <p:cNvCxnSpPr/>
          <p:nvPr/>
        </p:nvCxnSpPr>
        <p:spPr>
          <a:xfrm>
            <a:off x="6099313" y="2007704"/>
            <a:ext cx="0" cy="43434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Egyenes összekötő 8">
            <a:extLst>
              <a:ext uri="{FF2B5EF4-FFF2-40B4-BE49-F238E27FC236}">
                <a16:creationId xmlns:a16="http://schemas.microsoft.com/office/drawing/2014/main" id="{AF4B0B57-482E-4308-90D6-D260DFF23281}"/>
              </a:ext>
            </a:extLst>
          </p:cNvPr>
          <p:cNvCxnSpPr/>
          <p:nvPr/>
        </p:nvCxnSpPr>
        <p:spPr>
          <a:xfrm>
            <a:off x="6652591" y="2007704"/>
            <a:ext cx="0" cy="43434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id="{10102F6C-3E07-47D5-ACF9-B9950D5C7A13}"/>
              </a:ext>
            </a:extLst>
          </p:cNvPr>
          <p:cNvCxnSpPr/>
          <p:nvPr/>
        </p:nvCxnSpPr>
        <p:spPr>
          <a:xfrm>
            <a:off x="7189304" y="2007704"/>
            <a:ext cx="0" cy="43434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3E097780-492B-4727-B6EA-201A47F8BC09}"/>
              </a:ext>
            </a:extLst>
          </p:cNvPr>
          <p:cNvCxnSpPr/>
          <p:nvPr/>
        </p:nvCxnSpPr>
        <p:spPr>
          <a:xfrm>
            <a:off x="8017565" y="2007704"/>
            <a:ext cx="0" cy="43434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Egyenes összekötő 11">
            <a:extLst>
              <a:ext uri="{FF2B5EF4-FFF2-40B4-BE49-F238E27FC236}">
                <a16:creationId xmlns:a16="http://schemas.microsoft.com/office/drawing/2014/main" id="{1D64E247-C9CB-4818-A22C-FC70CBCA6E0B}"/>
              </a:ext>
            </a:extLst>
          </p:cNvPr>
          <p:cNvCxnSpPr/>
          <p:nvPr/>
        </p:nvCxnSpPr>
        <p:spPr>
          <a:xfrm>
            <a:off x="8587409" y="2007704"/>
            <a:ext cx="0" cy="43434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Egyenes összekötő 12">
            <a:extLst>
              <a:ext uri="{FF2B5EF4-FFF2-40B4-BE49-F238E27FC236}">
                <a16:creationId xmlns:a16="http://schemas.microsoft.com/office/drawing/2014/main" id="{9E153A4A-E6F5-411D-B9EE-FA530D2C0491}"/>
              </a:ext>
            </a:extLst>
          </p:cNvPr>
          <p:cNvCxnSpPr/>
          <p:nvPr/>
        </p:nvCxnSpPr>
        <p:spPr>
          <a:xfrm>
            <a:off x="9163878" y="2007704"/>
            <a:ext cx="0" cy="43434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Egyenes összekötő 13">
            <a:extLst>
              <a:ext uri="{FF2B5EF4-FFF2-40B4-BE49-F238E27FC236}">
                <a16:creationId xmlns:a16="http://schemas.microsoft.com/office/drawing/2014/main" id="{C1FD7F0F-C457-41E3-BA85-EFD0614D2C59}"/>
              </a:ext>
            </a:extLst>
          </p:cNvPr>
          <p:cNvCxnSpPr/>
          <p:nvPr/>
        </p:nvCxnSpPr>
        <p:spPr>
          <a:xfrm>
            <a:off x="9700591" y="2007704"/>
            <a:ext cx="0" cy="43434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Egyenes összekötő 14">
            <a:extLst>
              <a:ext uri="{FF2B5EF4-FFF2-40B4-BE49-F238E27FC236}">
                <a16:creationId xmlns:a16="http://schemas.microsoft.com/office/drawing/2014/main" id="{FE7406CF-4E99-4925-93EB-B22C0861AF90}"/>
              </a:ext>
            </a:extLst>
          </p:cNvPr>
          <p:cNvCxnSpPr/>
          <p:nvPr/>
        </p:nvCxnSpPr>
        <p:spPr>
          <a:xfrm>
            <a:off x="10247243" y="2007704"/>
            <a:ext cx="0" cy="43434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Egyenes összekötő 15">
            <a:extLst>
              <a:ext uri="{FF2B5EF4-FFF2-40B4-BE49-F238E27FC236}">
                <a16:creationId xmlns:a16="http://schemas.microsoft.com/office/drawing/2014/main" id="{453325EF-BA78-464B-8F62-1AEE459AB7D8}"/>
              </a:ext>
            </a:extLst>
          </p:cNvPr>
          <p:cNvCxnSpPr/>
          <p:nvPr/>
        </p:nvCxnSpPr>
        <p:spPr>
          <a:xfrm>
            <a:off x="10935825" y="2007704"/>
            <a:ext cx="0" cy="43434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0719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8F866EE-F371-42D0-A253-4DED646F9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Területi megoszlás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524BEA99-D1DB-4937-8CF1-31AE378ADB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007" y="1045957"/>
            <a:ext cx="11081985" cy="581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998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8F866EE-F371-42D0-A253-4DED646F9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Képzési sikeresség – kezdő tanévek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5DC5FB74-ED6E-4CD0-9117-DAC7E6373C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95" y="1029429"/>
            <a:ext cx="12123809" cy="58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789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8F866EE-F371-42D0-A253-4DED646F9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Képzési sikeresség – képzések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29A873E9-BD6E-4EC8-BF33-807BC639DE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657" y="1044871"/>
            <a:ext cx="11588685" cy="573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0513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8F866EE-F371-42D0-A253-4DED646F9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Képzési sikeresség – intézmények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94323CBE-D239-4ABA-9E73-6A54716C6A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03537"/>
            <a:ext cx="12192000" cy="577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3938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39B9DCA-201F-4123-B35D-CE559AF365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7194" y="745068"/>
            <a:ext cx="8839037" cy="1607538"/>
          </a:xfrm>
        </p:spPr>
        <p:txBody>
          <a:bodyPr/>
          <a:lstStyle/>
          <a:p>
            <a:r>
              <a:rPr lang="hu-HU" dirty="0"/>
              <a:t>Művésztanárok </a:t>
            </a:r>
            <a:r>
              <a:rPr lang="hu-HU" dirty="0" err="1"/>
              <a:t>pályakövetési</a:t>
            </a:r>
            <a:r>
              <a:rPr lang="hu-HU" dirty="0"/>
              <a:t> adatok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BDA32B7E-0290-4721-B437-18A21DDC7D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DPR AAE 2024 kutatás alapján</a:t>
            </a:r>
            <a:br>
              <a:rPr lang="hu-HU" dirty="0"/>
            </a:br>
            <a:r>
              <a:rPr lang="hu-HU" dirty="0"/>
              <a:t>2015/16-2021/22 tanévek között végzettek</a:t>
            </a:r>
            <a:br>
              <a:rPr lang="hu-HU" dirty="0"/>
            </a:br>
            <a:r>
              <a:rPr lang="hu-HU" dirty="0"/>
              <a:t>2023. decemberi munkaerőpiaci adatok</a:t>
            </a:r>
          </a:p>
        </p:txBody>
      </p:sp>
    </p:spTree>
    <p:extLst>
      <p:ext uri="{BB962C8B-B14F-4D97-AF65-F5344CB8AC3E}">
        <p14:creationId xmlns:p14="http://schemas.microsoft.com/office/powerpoint/2010/main" val="3308856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Ábra 18" descr="Tanterem egyszínű kitöltéssel">
            <a:extLst>
              <a:ext uri="{FF2B5EF4-FFF2-40B4-BE49-F238E27FC236}">
                <a16:creationId xmlns:a16="http://schemas.microsoft.com/office/drawing/2014/main" id="{8E680C30-CEC3-4914-84AA-14DDF94C81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05150" y="556000"/>
            <a:ext cx="5981700" cy="5981700"/>
          </a:xfrm>
          <a:prstGeom prst="rect">
            <a:avLst/>
          </a:prstGeom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0A699CD9-D59A-4189-AD84-BAC96BB63020}"/>
              </a:ext>
            </a:extLst>
          </p:cNvPr>
          <p:cNvSpPr txBox="1"/>
          <p:nvPr/>
        </p:nvSpPr>
        <p:spPr>
          <a:xfrm>
            <a:off x="420225" y="1381613"/>
            <a:ext cx="11449558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hu-H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tanárképzés</a:t>
            </a:r>
          </a:p>
          <a:p>
            <a:pPr algn="l"/>
            <a:endParaRPr lang="hu-HU" sz="2000" b="0" i="0" dirty="0">
              <a:solidFill>
                <a:srgbClr val="21252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hu-HU" sz="2000" b="1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érettségire</a:t>
            </a:r>
            <a:r>
              <a:rPr lang="hu-H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hu-HU" sz="2000" b="1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épülően</a:t>
            </a:r>
            <a:r>
              <a:rPr lang="hu-H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hu-HU" sz="2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osztatlan képzésben</a:t>
            </a:r>
            <a:r>
              <a:rPr lang="hu-H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l"/>
            <a:endParaRPr lang="hu-HU" sz="2000" b="0" i="0" dirty="0">
              <a:solidFill>
                <a:srgbClr val="21252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hu-HU" sz="2000" b="1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alapképzésben, illetve korábban nem tanári főiskolai szintű képzésben szerzett oklevéllel</a:t>
            </a:r>
            <a:r>
              <a:rPr lang="hu-H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hu-HU" sz="2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osztott</a:t>
            </a:r>
            <a:r>
              <a:rPr lang="hu-H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képzésben </a:t>
            </a:r>
            <a:r>
              <a:rPr lang="hu-HU" sz="2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tanári</a:t>
            </a:r>
            <a:r>
              <a:rPr lang="hu-HU" sz="2000" b="1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mesterszakon</a:t>
            </a:r>
            <a:r>
              <a:rPr lang="hu-HU" sz="2000" b="1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vagy</a:t>
            </a:r>
          </a:p>
          <a:p>
            <a:pPr algn="l"/>
            <a:endParaRPr lang="hu-HU" sz="2000" b="0" i="0" dirty="0">
              <a:solidFill>
                <a:srgbClr val="21252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hu-H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az adott tanárszak szakterülete szerinti </a:t>
            </a:r>
            <a:r>
              <a:rPr lang="hu-HU" sz="2000" b="1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nem tanári mesterképzési szakkal</a:t>
            </a:r>
            <a:r>
              <a:rPr lang="hu-H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hu-HU" sz="2000" b="1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illetve osztatlan szakkal párhuzamosan vagy a mesterfokozatot, illetve korábban diszciplináris, nem tanári egyetemi szintű képzésben szerzett végzettséget követően</a:t>
            </a:r>
            <a:r>
              <a:rPr lang="hu-H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felvett </a:t>
            </a:r>
            <a:r>
              <a:rPr lang="hu-HU" sz="2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tanári mesterszakon </a:t>
            </a:r>
            <a:r>
              <a:rPr lang="hu-H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folyik.</a:t>
            </a:r>
          </a:p>
        </p:txBody>
      </p:sp>
      <p:sp>
        <p:nvSpPr>
          <p:cNvPr id="12" name="Cím 1">
            <a:extLst>
              <a:ext uri="{FF2B5EF4-FFF2-40B4-BE49-F238E27FC236}">
                <a16:creationId xmlns:a16="http://schemas.microsoft.com/office/drawing/2014/main" id="{86817D2F-8956-43FC-8156-301B69E75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50" y="123825"/>
            <a:ext cx="10515600" cy="937549"/>
          </a:xfrm>
        </p:spPr>
        <p:txBody>
          <a:bodyPr/>
          <a:lstStyle/>
          <a:p>
            <a:r>
              <a:rPr lang="hu-HU" dirty="0"/>
              <a:t>Tanárképzés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DBCA08F4-E951-404E-BA92-88BCD187FBE5}"/>
              </a:ext>
            </a:extLst>
          </p:cNvPr>
          <p:cNvSpPr txBox="1"/>
          <p:nvPr/>
        </p:nvSpPr>
        <p:spPr>
          <a:xfrm>
            <a:off x="513935" y="5476387"/>
            <a:ext cx="1116412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felsőoktatási intézmények által meghirdetett tanárszakok, azok munkarendje és a jelentkező előtanulmányai szerint választható képzési formák, az intézmény által tervezett pályaalkalmassági vizsgák </a:t>
            </a:r>
            <a:r>
              <a:rPr lang="hu-HU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 felsőoktatási intézmények meghirdetett képzéseinél</a:t>
            </a:r>
            <a:r>
              <a:rPr lang="hu-HU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találhatók meg.</a:t>
            </a:r>
          </a:p>
        </p:txBody>
      </p:sp>
      <p:sp>
        <p:nvSpPr>
          <p:cNvPr id="16" name="Rectangle 1">
            <a:extLst>
              <a:ext uri="{FF2B5EF4-FFF2-40B4-BE49-F238E27FC236}">
                <a16:creationId xmlns:a16="http://schemas.microsoft.com/office/drawing/2014/main" id="{810532F7-14A6-49AA-AB96-9A541E4CD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1026" name="Picture 2" descr="felvi.hu nyitólap">
            <a:extLst>
              <a:ext uri="{FF2B5EF4-FFF2-40B4-BE49-F238E27FC236}">
                <a16:creationId xmlns:a16="http://schemas.microsoft.com/office/drawing/2014/main" id="{56E836CC-3F06-45B9-BB37-3BF8E25A5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0467" y="6051925"/>
            <a:ext cx="1228725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761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8F866EE-F371-42D0-A253-4DED646F9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Adatok értelmezése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FFD36F39-A4D5-451A-BB86-FE04C3E4D7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748" y="1040514"/>
            <a:ext cx="11626503" cy="5817486"/>
          </a:xfrm>
          <a:prstGeom prst="rect">
            <a:avLst/>
          </a:prstGeom>
        </p:spPr>
      </p:pic>
      <p:sp>
        <p:nvSpPr>
          <p:cNvPr id="5" name="Téglalap: lekerekített 4">
            <a:extLst>
              <a:ext uri="{FF2B5EF4-FFF2-40B4-BE49-F238E27FC236}">
                <a16:creationId xmlns:a16="http://schemas.microsoft.com/office/drawing/2014/main" id="{427C57C7-82FD-4B4A-AC8A-4BBB9A143965}"/>
              </a:ext>
            </a:extLst>
          </p:cNvPr>
          <p:cNvSpPr/>
          <p:nvPr/>
        </p:nvSpPr>
        <p:spPr>
          <a:xfrm>
            <a:off x="2080470" y="1493241"/>
            <a:ext cx="3087148" cy="1040234"/>
          </a:xfrm>
          <a:prstGeom prst="roundRect">
            <a:avLst/>
          </a:prstGeom>
          <a:solidFill>
            <a:srgbClr val="B9DC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Az abszolutórium tanéve szerint az abszolváltak száma</a:t>
            </a:r>
          </a:p>
        </p:txBody>
      </p:sp>
      <p:sp>
        <p:nvSpPr>
          <p:cNvPr id="6" name="Téglalap: lekerekített 5">
            <a:extLst>
              <a:ext uri="{FF2B5EF4-FFF2-40B4-BE49-F238E27FC236}">
                <a16:creationId xmlns:a16="http://schemas.microsoft.com/office/drawing/2014/main" id="{E6502322-976D-4C9A-94E6-9D4220A04F56}"/>
              </a:ext>
            </a:extLst>
          </p:cNvPr>
          <p:cNvSpPr/>
          <p:nvPr/>
        </p:nvSpPr>
        <p:spPr>
          <a:xfrm>
            <a:off x="6994859" y="1493241"/>
            <a:ext cx="3726270" cy="1040234"/>
          </a:xfrm>
          <a:prstGeom prst="roundRect">
            <a:avLst/>
          </a:prstGeom>
          <a:solidFill>
            <a:srgbClr val="B9DC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>
                <a:solidFill>
                  <a:schemeClr val="tx1"/>
                </a:solidFill>
              </a:rPr>
              <a:t>Átlag bruttó jövedelem az adott tanévben végzettekre 2023 decemberében (minimum 10 fő munkavégző esetén)</a:t>
            </a:r>
          </a:p>
        </p:txBody>
      </p:sp>
      <p:sp>
        <p:nvSpPr>
          <p:cNvPr id="7" name="Téglalap: lekerekített 6">
            <a:extLst>
              <a:ext uri="{FF2B5EF4-FFF2-40B4-BE49-F238E27FC236}">
                <a16:creationId xmlns:a16="http://schemas.microsoft.com/office/drawing/2014/main" id="{98E3635B-CBDB-46E9-B589-AD16B36C709E}"/>
              </a:ext>
            </a:extLst>
          </p:cNvPr>
          <p:cNvSpPr/>
          <p:nvPr/>
        </p:nvSpPr>
        <p:spPr>
          <a:xfrm>
            <a:off x="7934426" y="3505979"/>
            <a:ext cx="3726270" cy="1040234"/>
          </a:xfrm>
          <a:prstGeom prst="roundRect">
            <a:avLst/>
          </a:prstGeom>
          <a:solidFill>
            <a:srgbClr val="B9DC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>
                <a:solidFill>
                  <a:schemeClr val="tx1"/>
                </a:solidFill>
              </a:rPr>
              <a:t>A lakóhely megyéje a 7 végzetti tanévre együttesen 2023 decemberében (min. 3 fő esetén, csak a 7 leggyakoribb)</a:t>
            </a:r>
          </a:p>
        </p:txBody>
      </p:sp>
      <p:sp>
        <p:nvSpPr>
          <p:cNvPr id="8" name="Téglalap: lekerekített 7">
            <a:extLst>
              <a:ext uri="{FF2B5EF4-FFF2-40B4-BE49-F238E27FC236}">
                <a16:creationId xmlns:a16="http://schemas.microsoft.com/office/drawing/2014/main" id="{977C0FBD-CF24-4E98-92A6-F2179740F3EF}"/>
              </a:ext>
            </a:extLst>
          </p:cNvPr>
          <p:cNvSpPr/>
          <p:nvPr/>
        </p:nvSpPr>
        <p:spPr>
          <a:xfrm>
            <a:off x="6994859" y="5373149"/>
            <a:ext cx="4665837" cy="1040234"/>
          </a:xfrm>
          <a:prstGeom prst="roundRect">
            <a:avLst/>
          </a:prstGeom>
          <a:solidFill>
            <a:srgbClr val="B9DC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>
                <a:solidFill>
                  <a:schemeClr val="tx1"/>
                </a:solidFill>
              </a:rPr>
              <a:t>A foglalkoztató fő tevékenysége (TEÁOR) a 7 végzetti tanévre együttesen 2023 decemberében (min. 3 fő esetén, csak a 7 leggyakoribb)</a:t>
            </a:r>
          </a:p>
        </p:txBody>
      </p:sp>
      <p:sp>
        <p:nvSpPr>
          <p:cNvPr id="9" name="Téglalap: lekerekített 8">
            <a:extLst>
              <a:ext uri="{FF2B5EF4-FFF2-40B4-BE49-F238E27FC236}">
                <a16:creationId xmlns:a16="http://schemas.microsoft.com/office/drawing/2014/main" id="{427E3A7C-4B43-48E5-9664-C4676AE4EC97}"/>
              </a:ext>
            </a:extLst>
          </p:cNvPr>
          <p:cNvSpPr/>
          <p:nvPr/>
        </p:nvSpPr>
        <p:spPr>
          <a:xfrm>
            <a:off x="1291125" y="5373149"/>
            <a:ext cx="4665837" cy="1040234"/>
          </a:xfrm>
          <a:prstGeom prst="roundRect">
            <a:avLst/>
          </a:prstGeom>
          <a:solidFill>
            <a:srgbClr val="B9DC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>
                <a:solidFill>
                  <a:schemeClr val="tx1"/>
                </a:solidFill>
              </a:rPr>
              <a:t>A betöltött munkakör (FEOR) a 7 végzetti tanévre együttesen 2023 decemberében (min. 3 fő esetén, csak a 7 leggyakoribb)</a:t>
            </a:r>
          </a:p>
        </p:txBody>
      </p:sp>
      <p:sp>
        <p:nvSpPr>
          <p:cNvPr id="10" name="Téglalap: lekerekített 9">
            <a:extLst>
              <a:ext uri="{FF2B5EF4-FFF2-40B4-BE49-F238E27FC236}">
                <a16:creationId xmlns:a16="http://schemas.microsoft.com/office/drawing/2014/main" id="{D447C297-77B8-47C6-92C0-5EB8A4670D1F}"/>
              </a:ext>
            </a:extLst>
          </p:cNvPr>
          <p:cNvSpPr/>
          <p:nvPr/>
        </p:nvSpPr>
        <p:spPr>
          <a:xfrm>
            <a:off x="2080470" y="3429000"/>
            <a:ext cx="3087148" cy="1349621"/>
          </a:xfrm>
          <a:prstGeom prst="roundRect">
            <a:avLst/>
          </a:prstGeom>
          <a:solidFill>
            <a:srgbClr val="B9DC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A munkaerőpiaci státusz a 7 végzetti tanévre együttesen 2023 decemberében</a:t>
            </a:r>
          </a:p>
        </p:txBody>
      </p:sp>
    </p:spTree>
    <p:extLst>
      <p:ext uri="{BB962C8B-B14F-4D97-AF65-F5344CB8AC3E}">
        <p14:creationId xmlns:p14="http://schemas.microsoft.com/office/powerpoint/2010/main" val="3318875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8F866EE-F371-42D0-A253-4DED646F9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Adatok értelmezése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E15E8A7E-D85B-44F2-AB27-B8AD1126A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hu-HU" dirty="0"/>
              <a:t>Munkaerőpiaci státusz: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b="1" dirty="0"/>
              <a:t>Dolgozik</a:t>
            </a:r>
            <a:r>
              <a:rPr lang="hu-HU" dirty="0"/>
              <a:t>: a vizsgált hónapban munkavégző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b="1" dirty="0"/>
              <a:t>Tanul</a:t>
            </a:r>
            <a:r>
              <a:rPr lang="hu-HU" dirty="0"/>
              <a:t>: a vizsgált hónapban felsőoktatási tanulmányokat végez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b="1" dirty="0"/>
              <a:t>Tanul és dolgozik</a:t>
            </a:r>
            <a:r>
              <a:rPr lang="hu-HU" dirty="0"/>
              <a:t>: a vizsgált hónapban felsőoktatási tanulmányokat végez és mellette munkavégző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b="1" dirty="0"/>
              <a:t>Álláskereső</a:t>
            </a:r>
            <a:r>
              <a:rPr lang="hu-HU" dirty="0"/>
              <a:t>: a vizsgált hónapban regisztrált álláskereső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b="1" dirty="0"/>
              <a:t>Egyéb</a:t>
            </a:r>
            <a:r>
              <a:rPr lang="hu-HU" dirty="0"/>
              <a:t>: a vizsgált hónapban gyermeknevelő, külföldön tartózkodó vagy inaktív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hu-HU" dirty="0"/>
              <a:t>Foglalkoztató fő tevékenysége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dirty="0"/>
              <a:t>a </a:t>
            </a:r>
            <a:r>
              <a:rPr lang="hu-HU" b="1" dirty="0"/>
              <a:t>Klebelsberg Központ </a:t>
            </a:r>
            <a:r>
              <a:rPr lang="hu-HU" dirty="0"/>
              <a:t>mint fenntartó alá tartó intézményekben munkavégzők a 84 – Közigazgatás, védelem; kötelező társadalombiztosítás TEÁOR kód alá tartoznak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731265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8F866EE-F371-42D0-A253-4DED646F9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Mesterképzés (MA/</a:t>
            </a:r>
            <a:r>
              <a:rPr lang="hu-HU" dirty="0" err="1"/>
              <a:t>MSc</a:t>
            </a:r>
            <a:r>
              <a:rPr lang="hu-HU" dirty="0"/>
              <a:t>) - képzőművésztanár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28BBE912-3ED4-4932-A48E-8C1B6E8F89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873" y="1010873"/>
            <a:ext cx="11694253" cy="584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5087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8F866EE-F371-42D0-A253-4DED646F9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Mesterképzés (MA/</a:t>
            </a:r>
            <a:r>
              <a:rPr lang="hu-HU" dirty="0" err="1"/>
              <a:t>MSc</a:t>
            </a:r>
            <a:r>
              <a:rPr lang="hu-HU" dirty="0"/>
              <a:t>) - tánctanár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566D570C-39A7-4160-8A64-F5EE3D584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00" y="1060903"/>
            <a:ext cx="11696799" cy="579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335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8F866EE-F371-42D0-A253-4DED646F9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Mesterképzés (MA/</a:t>
            </a:r>
            <a:r>
              <a:rPr lang="hu-HU" dirty="0" err="1"/>
              <a:t>MSc</a:t>
            </a:r>
            <a:r>
              <a:rPr lang="hu-HU" dirty="0"/>
              <a:t>) - zeneművésztanár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4AAA34C7-7AA4-4039-8D4E-3EA21E63A8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243" y="1056931"/>
            <a:ext cx="11773513" cy="580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9423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8F866EE-F371-42D0-A253-4DED646F9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Mesterképzés (MA/</a:t>
            </a:r>
            <a:r>
              <a:rPr lang="hu-HU" dirty="0" err="1"/>
              <a:t>MSc</a:t>
            </a:r>
            <a:r>
              <a:rPr lang="hu-HU" dirty="0"/>
              <a:t>) - zenetanár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50F260F8-0A1D-4523-B4FC-94227594A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84" y="1027061"/>
            <a:ext cx="11765232" cy="583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346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8F866EE-F371-42D0-A253-4DED646F9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Osztatlan képzés - zeneművésztanár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BEEE6919-6E43-47F3-B80A-5A9B9DCE1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16" y="1018944"/>
            <a:ext cx="11912367" cy="583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7348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8F866EE-F371-42D0-A253-4DED646F9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Osztatlan képzés - zenetanár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0252964B-A0AA-481C-BB19-B5EEC0F0F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78" y="1104828"/>
            <a:ext cx="11668044" cy="575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6751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306FF7B-5856-4F3F-9007-62EF59FA2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Köszönöm a figyelmet!</a:t>
            </a:r>
          </a:p>
        </p:txBody>
      </p:sp>
    </p:spTree>
    <p:extLst>
      <p:ext uri="{BB962C8B-B14F-4D97-AF65-F5344CB8AC3E}">
        <p14:creationId xmlns:p14="http://schemas.microsoft.com/office/powerpoint/2010/main" val="3374076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Ábra 7" descr="Tanterem egyszínű kitöltéssel">
            <a:extLst>
              <a:ext uri="{FF2B5EF4-FFF2-40B4-BE49-F238E27FC236}">
                <a16:creationId xmlns:a16="http://schemas.microsoft.com/office/drawing/2014/main" id="{05F4A9E7-5039-4D6A-BABB-CE450FF82D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05150" y="556000"/>
            <a:ext cx="5981700" cy="598170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C2835722-0EA6-4365-99DA-5D925E9EF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Tanárszakok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D2AAC052-5F41-4D6E-9BCC-CEE7D8EE523B}"/>
              </a:ext>
            </a:extLst>
          </p:cNvPr>
          <p:cNvSpPr txBox="1"/>
          <p:nvPr/>
        </p:nvSpPr>
        <p:spPr>
          <a:xfrm>
            <a:off x="420225" y="1346248"/>
            <a:ext cx="107526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hu-H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jelentkezőnek az érdeklődési iránya és előtanulmányai alapján kell eldöntenie azt, hogy milyen </a:t>
            </a:r>
            <a:r>
              <a:rPr lang="hu-HU" sz="2000" b="1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tanárszak iránt érdeklődik.</a:t>
            </a:r>
            <a:r>
              <a:rPr lang="hu-H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l"/>
            <a:endParaRPr lang="hu-HU" sz="2000" dirty="0">
              <a:solidFill>
                <a:srgbClr val="2125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hu-H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tanárképzésben</a:t>
            </a:r>
          </a:p>
          <a:p>
            <a:pPr algn="l"/>
            <a:endParaRPr lang="hu-HU" sz="2000" b="0" i="0" dirty="0">
              <a:solidFill>
                <a:srgbClr val="21252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hu-H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 </a:t>
            </a:r>
            <a:r>
              <a:rPr lang="hu-HU" sz="2000" b="1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közismereti tanárszak</a:t>
            </a:r>
            <a:r>
              <a:rPr lang="hu-H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az általános iskola 5. évfolyamától kezdődő és a középfokú nevelés-oktatás szakaszában a szakrendszerű oktatás közismereti tantárgyainak tanítására, a tanári munkakörök ellátására,</a:t>
            </a:r>
          </a:p>
          <a:p>
            <a:pPr algn="l"/>
            <a:endParaRPr lang="hu-HU" sz="2000" b="0" i="0" dirty="0">
              <a:solidFill>
                <a:srgbClr val="21252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hu-H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 </a:t>
            </a:r>
            <a:r>
              <a:rPr lang="hu-HU" sz="2000" b="1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szakmai tanárszak</a:t>
            </a:r>
            <a:r>
              <a:rPr lang="hu-H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a szakképzésben folyó szakmai tantárgyak oktatásra, az oktatói munkakörök ellátására,</a:t>
            </a:r>
          </a:p>
          <a:p>
            <a:pPr algn="l"/>
            <a:endParaRPr lang="hu-HU" sz="2000" b="0" i="0" dirty="0">
              <a:solidFill>
                <a:srgbClr val="21252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hu-H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 </a:t>
            </a:r>
            <a:r>
              <a:rPr lang="hu-HU" sz="2000" b="1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művészeti tanárszak</a:t>
            </a:r>
            <a:r>
              <a:rPr lang="hu-H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hu-H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művészeti területen alapfokú művészeti iskolában, művészeti szakgimnáziumban, szakiskolában – a zenetanárt az alapfokú művészeti iskolában, szakiskolában, a zeneművésztanárt az alapfokú művészeti iskolában és középfokú művészeti oktatásban – a művészeti szakmai tantárgyat oktató tanári munkakör betöltésére készíti fel.</a:t>
            </a:r>
            <a:endParaRPr lang="hu-HU" sz="2000" i="0" dirty="0">
              <a:solidFill>
                <a:srgbClr val="21252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176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>
            <a:extLst>
              <a:ext uri="{FF2B5EF4-FFF2-40B4-BE49-F238E27FC236}">
                <a16:creationId xmlns:a16="http://schemas.microsoft.com/office/drawing/2014/main" id="{0AF63CD7-264E-4388-A59A-0082814AFE22}"/>
              </a:ext>
            </a:extLst>
          </p:cNvPr>
          <p:cNvSpPr/>
          <p:nvPr/>
        </p:nvSpPr>
        <p:spPr>
          <a:xfrm rot="1901489">
            <a:off x="1720597" y="2175823"/>
            <a:ext cx="9120512" cy="2949296"/>
          </a:xfrm>
          <a:custGeom>
            <a:avLst/>
            <a:gdLst/>
            <a:ahLst/>
            <a:cxnLst/>
            <a:rect l="l" t="t" r="r" b="b"/>
            <a:pathLst>
              <a:path w="9120512" h="2949296">
                <a:moveTo>
                  <a:pt x="0" y="0"/>
                </a:moveTo>
                <a:lnTo>
                  <a:pt x="9120513" y="0"/>
                </a:lnTo>
                <a:lnTo>
                  <a:pt x="9120513" y="2949296"/>
                </a:lnTo>
                <a:lnTo>
                  <a:pt x="0" y="2949296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>
              <a:alphaModFix amt="46000"/>
            </a:blip>
            <a:srcRect/>
            <a:stretch>
              <a:fillRect/>
            </a:stretch>
          </a:blipFill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F309553B-663A-4A6D-ADAF-7C08D4625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tanárképzés, illetve a művészeti tanárképzés sajátosságai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C3323C8-1BB9-4528-9BD2-A89E6DAF6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3182" y="1516033"/>
            <a:ext cx="10515600" cy="1705071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tanári szakképzettség abban különbözik bármely más, felsőoktatásban megszerezhető szakképzettségtől, hogy a tanári szakképzettségnek, illetve kétszakos képzésben a tanári szakképzettségek elemei</a:t>
            </a:r>
            <a:endParaRPr lang="hu-H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a tanárszakok szerinti </a:t>
            </a:r>
            <a:r>
              <a:rPr lang="hu-HU" b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szakterületi</a:t>
            </a:r>
            <a:r>
              <a:rPr lang="hu-HU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b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művészetági</a:t>
            </a:r>
            <a:r>
              <a:rPr lang="hu-HU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ismeretek és</a:t>
            </a:r>
            <a:endParaRPr lang="hu-HU" dirty="0">
              <a:solidFill>
                <a:srgbClr val="21252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a tanári munkára való felkészítés.</a:t>
            </a:r>
            <a:endParaRPr lang="hu-HU" dirty="0">
              <a:solidFill>
                <a:srgbClr val="21252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B56A9BAE-8BA5-4CA2-818B-5010A8481F45}"/>
              </a:ext>
            </a:extLst>
          </p:cNvPr>
          <p:cNvSpPr txBox="1"/>
          <p:nvPr/>
        </p:nvSpPr>
        <p:spPr>
          <a:xfrm>
            <a:off x="1023053" y="4026011"/>
            <a:ext cx="10395858" cy="2030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Ahogy a művészeti terület minden szinten </a:t>
            </a:r>
            <a:r>
              <a:rPr lang="hu-H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művészeti ágakra bomlik</a:t>
            </a:r>
            <a:r>
              <a:rPr lang="hu-H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 tanárképzési is művészeti áganként </a:t>
            </a:r>
            <a:r>
              <a:rPr lang="hu-H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szakmai területekre különül el: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zeneművészeti 						- táncművészeti </a:t>
            </a:r>
            <a:endParaRPr lang="hu-H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ipar-, építő-, film- és videóművészet, multimédia		- képzőművészet</a:t>
            </a:r>
            <a:endParaRPr lang="hu-H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színházművészet, filmművészet				</a:t>
            </a:r>
            <a:r>
              <a:rPr lang="hu-H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cirkuszművészet </a:t>
            </a:r>
            <a:endParaRPr lang="hu-H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592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>
            <a:extLst>
              <a:ext uri="{FF2B5EF4-FFF2-40B4-BE49-F238E27FC236}">
                <a16:creationId xmlns:a16="http://schemas.microsoft.com/office/drawing/2014/main" id="{6266E4A7-8C5E-4620-AF7A-548106362E2F}"/>
              </a:ext>
            </a:extLst>
          </p:cNvPr>
          <p:cNvSpPr txBox="1"/>
          <p:nvPr/>
        </p:nvSpPr>
        <p:spPr>
          <a:xfrm>
            <a:off x="177800" y="1016192"/>
            <a:ext cx="11836400" cy="44266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b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zenetanár szak hangszeres és énekes zenetanár szakirányain</a:t>
            </a:r>
            <a:r>
              <a:rPr lang="hu-HU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az egyházzenetanár, a zeneismerete-tanár, az ének-zene tanár szakok kivételével – a zenetanár sajátos szakmódszertani (tantárgy-pedagógiai) ismeretei magában foglalják az alapfokú művészetoktatás alapprogramjának a követelmények és tantervi programban meghatározott, az oklevélmellékletben igazolt, az adott </a:t>
            </a:r>
            <a:r>
              <a:rPr lang="hu-HU" b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zenetanári szakhoz tartozó tanszak további, legalább egy tantárgyának tanításához szükséges módszertani ismereteket</a:t>
            </a:r>
            <a:r>
              <a:rPr lang="hu-HU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hu-H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 A </a:t>
            </a:r>
            <a:r>
              <a:rPr lang="hu-H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zeneművészeti tanárképzés sajátossága</a:t>
            </a:r>
            <a:r>
              <a:rPr lang="hu-H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hogy a</a:t>
            </a:r>
            <a:r>
              <a:rPr lang="hu-H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képzés 10 féléves, osztatlan, egyszakos (szakirányos) formában folyik, és mesterfokozatú oklevéllel zárul (például zongoratanár).</a:t>
            </a:r>
          </a:p>
          <a:p>
            <a:pPr marL="342900" lvl="0" indent="-342900" algn="just">
              <a:lnSpc>
                <a:spcPct val="107000"/>
              </a:lnSpc>
              <a:buFont typeface="Times New Roman" panose="02020603050405020304" pitchFamily="18" charset="0"/>
              <a:buChar char="-"/>
            </a:pPr>
            <a:r>
              <a:rPr lang="hu-H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Két szakos</a:t>
            </a:r>
            <a:r>
              <a:rPr lang="hu-H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 féléves a képzés az </a:t>
            </a:r>
            <a:r>
              <a:rPr lang="hu-H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ének-zene szakirányon</a:t>
            </a:r>
            <a:r>
              <a:rPr lang="hu-H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amelyet zeneismeret tanár, vagy egyházzene tanár szakiránnyal lehet felvenni.</a:t>
            </a:r>
          </a:p>
          <a:p>
            <a:pPr marL="342900" lvl="0" indent="-342900" algn="just">
              <a:lnSpc>
                <a:spcPct val="107000"/>
              </a:lnSpc>
              <a:buFont typeface="Times New Roman" panose="02020603050405020304" pitchFamily="18" charset="0"/>
              <a:buChar char="-"/>
            </a:pPr>
            <a:r>
              <a:rPr lang="hu-H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Ugyancsak kétszakos (szakirányos), de 12 féléves a képzés</a:t>
            </a:r>
          </a:p>
          <a:p>
            <a:pPr marL="742950" lvl="1" indent="-28575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hu-H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kóruskarnagyművész-tanár szakirány az ének-zene művésztanár vagy a zeneelmélet-tanár, </a:t>
            </a:r>
          </a:p>
          <a:p>
            <a:pPr marL="742950" lvl="1" indent="-28575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hu-H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zeneelmélet-tanár szakirány az ének-zene művésztanár vagy a kóruskarnagyművész-tanár </a:t>
            </a:r>
          </a:p>
          <a:p>
            <a:pPr marL="742950" lvl="1" indent="-28575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hu-H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egyházzeneművész-tanár szakirány az ének-zene művésztanár, valamint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hu-H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népi hangszeres szakirányokon.</a:t>
            </a:r>
          </a:p>
        </p:txBody>
      </p:sp>
      <p:pic>
        <p:nvPicPr>
          <p:cNvPr id="11" name="Ábra 10" descr="Kotta egyszínű kitöltéssel">
            <a:extLst>
              <a:ext uri="{FF2B5EF4-FFF2-40B4-BE49-F238E27FC236}">
                <a16:creationId xmlns:a16="http://schemas.microsoft.com/office/drawing/2014/main" id="{A3EB2FE2-35E8-4300-83FD-0BB53AEA7F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66200" y="3429000"/>
            <a:ext cx="3225800" cy="322580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E4BE427-4CB5-4A08-ABD8-5242F68C2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225" y="50992"/>
            <a:ext cx="10515600" cy="937549"/>
          </a:xfrm>
        </p:spPr>
        <p:txBody>
          <a:bodyPr/>
          <a:lstStyle/>
          <a:p>
            <a:r>
              <a:rPr lang="hu-HU" dirty="0"/>
              <a:t>Zenetanár, zeneművésztanár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258D1615-9CCE-4759-ABB3-BBB74C6DC3DB}"/>
              </a:ext>
            </a:extLst>
          </p:cNvPr>
          <p:cNvSpPr txBox="1"/>
          <p:nvPr/>
        </p:nvSpPr>
        <p:spPr>
          <a:xfrm>
            <a:off x="177800" y="5795050"/>
            <a:ext cx="11314575" cy="966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Jazz művészeti képzés a Liszt Ferenc Zeneművészeti Egyetem mellett a Kodolányi Főiskolán folyik még (de nem tanári szakon), és megindult a kortárs könnyűzene alapképzés a Debreceni Egyetemen és a Miskolci Egyetemen több szakirányon.</a:t>
            </a:r>
            <a:endParaRPr lang="hu-H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484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3">
            <a:extLst>
              <a:ext uri="{FF2B5EF4-FFF2-40B4-BE49-F238E27FC236}">
                <a16:creationId xmlns:a16="http://schemas.microsoft.com/office/drawing/2014/main" id="{1C1DFABF-155E-4C34-8AD9-B6CD5D50B5DD}"/>
              </a:ext>
            </a:extLst>
          </p:cNvPr>
          <p:cNvSpPr/>
          <p:nvPr/>
        </p:nvSpPr>
        <p:spPr>
          <a:xfrm>
            <a:off x="4016229" y="443243"/>
            <a:ext cx="4159541" cy="5971514"/>
          </a:xfrm>
          <a:custGeom>
            <a:avLst/>
            <a:gdLst/>
            <a:ahLst/>
            <a:cxnLst/>
            <a:rect l="l" t="t" r="r" b="b"/>
            <a:pathLst>
              <a:path w="4159541" h="5971514">
                <a:moveTo>
                  <a:pt x="0" y="0"/>
                </a:moveTo>
                <a:lnTo>
                  <a:pt x="4159541" y="0"/>
                </a:lnTo>
                <a:lnTo>
                  <a:pt x="4159541" y="5971514"/>
                </a:lnTo>
                <a:lnTo>
                  <a:pt x="0" y="59715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3543"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33371A57-D58A-401E-9EFE-311CB6CE0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Művésztanár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07AA6F3F-E5D7-4A99-B7BF-509A9C94603B}"/>
              </a:ext>
            </a:extLst>
          </p:cNvPr>
          <p:cNvSpPr txBox="1"/>
          <p:nvPr/>
        </p:nvSpPr>
        <p:spPr>
          <a:xfrm>
            <a:off x="420225" y="1274228"/>
            <a:ext cx="11198618" cy="50507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hu-HU" sz="22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Alapképzési – vagy korábban főiskolai szintű – oklevél birtokában osztott képzésben tanári mesterszakon szerezhető tanári szakképzettség.</a:t>
            </a:r>
          </a:p>
          <a:p>
            <a:pPr algn="l"/>
            <a:endParaRPr lang="hu-HU" sz="2200" b="0" i="0" dirty="0">
              <a:solidFill>
                <a:srgbClr val="21252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800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Tánctanár, táncművésztanár képzésen: </a:t>
            </a: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Tanári szakképzettség az alapképzési művészeti szak után és a mesterképzési művészeti szak után is felvehető.</a:t>
            </a: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áncművészeti alapképzés indul</a:t>
            </a: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a Magyar Táncművészeti Egyetemen, az egyetem kihelyezett képzésén a Nyíregyházi Egyetemen </a:t>
            </a: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a Budapesti Cirkuszművészeti és Kortárstánc Főiskolán</a:t>
            </a: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a Pécsi Tudomány Egyetem.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Ezek közül tanárképzés a Magyar Táncművészeti Egyetemen és a Budapesti Cirkuszművészeti és Kortárstánc Főiskolán folyik.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>
                <a:srgbClr val="B9DCD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1800" b="0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cirkuszművész területen:</a:t>
            </a:r>
            <a:r>
              <a:rPr kumimoji="0" lang="hu-HU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Cirkuszművész alapképzés és cirkuszművésztanár képzés 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Budapesti Cirkuszművészeti és Kortárstánc Főiskolán indul el.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hu-HU" sz="2200" b="0" i="0" dirty="0">
              <a:solidFill>
                <a:srgbClr val="21252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230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Ábra 16" descr="Festőállvány egyszínű kitöltéssel">
            <a:extLst>
              <a:ext uri="{FF2B5EF4-FFF2-40B4-BE49-F238E27FC236}">
                <a16:creationId xmlns:a16="http://schemas.microsoft.com/office/drawing/2014/main" id="{1E8A7148-52B4-46B6-9192-D9337CEF7F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02865" y="3302000"/>
            <a:ext cx="1981200" cy="1981200"/>
          </a:xfrm>
          <a:prstGeom prst="rect">
            <a:avLst/>
          </a:prstGeom>
        </p:spPr>
      </p:pic>
      <p:pic>
        <p:nvPicPr>
          <p:cNvPr id="15" name="Ábra 14" descr="Videokamera egyszínű kitöltéssel">
            <a:extLst>
              <a:ext uri="{FF2B5EF4-FFF2-40B4-BE49-F238E27FC236}">
                <a16:creationId xmlns:a16="http://schemas.microsoft.com/office/drawing/2014/main" id="{6697E8F6-1B7C-4725-9D66-B176C98C73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88400" y="1117600"/>
            <a:ext cx="1981200" cy="198120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55DE0503-0820-4A07-BF32-8FF568577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Művésztanár</a:t>
            </a:r>
          </a:p>
        </p:txBody>
      </p:sp>
      <p:pic>
        <p:nvPicPr>
          <p:cNvPr id="19" name="Ábra 18" descr="Dráma egyszínű kitöltéssel">
            <a:extLst>
              <a:ext uri="{FF2B5EF4-FFF2-40B4-BE49-F238E27FC236}">
                <a16:creationId xmlns:a16="http://schemas.microsoft.com/office/drawing/2014/main" id="{99087BB5-5B6A-47D4-8E5C-F9C8D68A85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087758" y="5283200"/>
            <a:ext cx="914400" cy="914400"/>
          </a:xfrm>
          <a:prstGeom prst="rect">
            <a:avLst/>
          </a:pr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9F141F0F-D6BD-4148-A73C-AD9CDE174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6081"/>
            <a:ext cx="10515600" cy="5006240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i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ipar-, építő-, film- és videóművészet, multimédia területen:</a:t>
            </a:r>
            <a:r>
              <a:rPr lang="hu-H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Okleveles </a:t>
            </a:r>
            <a:r>
              <a:rPr lang="hu-H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design- és vizuálisművészet-tanár szakon</a:t>
            </a:r>
            <a:r>
              <a:rPr lang="hu-H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folyik képzés a Moholy- Nagy Művészeti Egyetemen és a Pécsi Tudomány Egyetemen, amely mesterképzéssel párhuzamosan vagy a művészeti képzés után két féléves képzésben a tágan értelmezett vizuális kultúra: iparművészeti, építőművészeti, film- és videóművészeti, képzőművészeti, valamint multimédia képzési ág szakmai tárgyainak tanítására készít fel.</a:t>
            </a:r>
            <a:endParaRPr lang="hu-H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i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képzőművész területen:</a:t>
            </a:r>
            <a:r>
              <a:rPr lang="hu-H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Okleveles </a:t>
            </a:r>
            <a:r>
              <a:rPr lang="hu-H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képzőművésztanár szakon</a:t>
            </a:r>
            <a:r>
              <a:rPr lang="hu-H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folyik képzés a Magyar Képzőművészeti Egyetemen, amely az osztatlan képzésekkel párhuzamosan vagy azt követően a képzőművészeti szakmai tárgyak tanítására, az alapfokú nevelés-oktatás ötödik évfolyamon kezdődő és a nyolcadik évfolyam végéig tartó felső tagozatán, a középfokú nevelés-oktatás szakaszában a vizuális kultúra tantárgy oktatására készít fel. </a:t>
            </a:r>
            <a:endParaRPr lang="hu-H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i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színház és filmművészeti területen:</a:t>
            </a:r>
            <a:r>
              <a:rPr lang="hu-H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színházművészeti tanár</a:t>
            </a:r>
            <a:r>
              <a:rPr lang="hu-H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szak elindult a Színház- és Filmművészeti Egyetemen.</a:t>
            </a:r>
            <a:endParaRPr lang="hu-H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65495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3639634-CD00-4C4A-896A-E1124C152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Művészeti mestertanárképzés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4DCFECAC-5078-44FF-B77D-11142DD4F32D}"/>
              </a:ext>
            </a:extLst>
          </p:cNvPr>
          <p:cNvSpPr txBox="1"/>
          <p:nvPr/>
        </p:nvSpPr>
        <p:spPr>
          <a:xfrm>
            <a:off x="420224" y="1166149"/>
            <a:ext cx="11351551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hu-HU" sz="21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Művészeti tanárképzésben</a:t>
            </a:r>
            <a:r>
              <a:rPr lang="hu-HU" sz="2100" b="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2 féléves képzésben</a:t>
            </a:r>
            <a:r>
              <a:rPr lang="hu-HU" sz="21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az adott művészeti tanárszak szakmai területe szerinti nem tanári művészeti mesterképzési szakkal, illetve osztatlan szakkal párhuzamosan vagy a mesterfokozat megszerzését követően felvett művészeti tanárszakok</a:t>
            </a:r>
          </a:p>
          <a:p>
            <a:pPr algn="l"/>
            <a:endParaRPr lang="hu-HU" sz="2100" b="0" i="0" dirty="0">
              <a:solidFill>
                <a:srgbClr val="21252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21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zeneművésztanár (szakirány szerinti hangszeres és énekes tanárszak)</a:t>
            </a:r>
          </a:p>
          <a:p>
            <a:pPr algn="ctr"/>
            <a:r>
              <a:rPr lang="hu-HU" sz="21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táncművésztanár</a:t>
            </a:r>
          </a:p>
          <a:p>
            <a:pPr algn="ctr"/>
            <a:r>
              <a:rPr lang="hu-HU" sz="21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képzőművésztanár</a:t>
            </a:r>
          </a:p>
          <a:p>
            <a:pPr algn="ctr"/>
            <a:r>
              <a:rPr lang="hu-HU" sz="21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design és vizuálisművészet-tanár</a:t>
            </a:r>
          </a:p>
          <a:p>
            <a:pPr algn="ctr"/>
            <a:r>
              <a:rPr lang="hu-HU" sz="21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színházművészeti tanár</a:t>
            </a:r>
          </a:p>
          <a:p>
            <a:pPr algn="ctr"/>
            <a:r>
              <a:rPr lang="hu-HU" sz="21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filmművészeti tanár</a:t>
            </a:r>
          </a:p>
          <a:p>
            <a:pPr algn="ctr"/>
            <a:r>
              <a:rPr lang="hu-HU" sz="21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cirkuszművésztanár</a:t>
            </a:r>
          </a:p>
          <a:p>
            <a:pPr algn="ctr"/>
            <a:r>
              <a:rPr lang="hu-HU" sz="21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szakképzettség.</a:t>
            </a:r>
          </a:p>
          <a:p>
            <a:pPr algn="l"/>
            <a:endParaRPr lang="hu-HU" sz="2100" b="0" i="0" dirty="0">
              <a:solidFill>
                <a:srgbClr val="21252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hu-HU" sz="21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 </a:t>
            </a:r>
            <a:r>
              <a:rPr lang="hu-HU" sz="2100" b="1" dirty="0">
                <a:solidFill>
                  <a:srgbClr val="F39F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tanári közlemény </a:t>
            </a:r>
            <a:r>
              <a:rPr lang="hu-HU" sz="21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pont II. alpontja szerinti nem tanári mesterszakkal, illetve osztatlan szakkal párhuzamosan felvett tanárszakon központi felvételi eljáráson kívül, belső felvételi eljárásban is létesíthető hallgatói jogviszony. Erről a felsőoktatási intézménytől kérhető közvetlenül tájékoztatás.</a:t>
            </a:r>
          </a:p>
        </p:txBody>
      </p:sp>
    </p:spTree>
    <p:extLst>
      <p:ext uri="{BB962C8B-B14F-4D97-AF65-F5344CB8AC3E}">
        <p14:creationId xmlns:p14="http://schemas.microsoft.com/office/powerpoint/2010/main" val="3396851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8BFCEF6D-9658-4D1C-B67D-04E4A95CFB3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28625" y="1312829"/>
            <a:ext cx="11343150" cy="472437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6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Művészeti tanárképzésben a zeneművészeti ágban újabb tanári oklevelet adó </a:t>
            </a:r>
            <a:r>
              <a:rPr kumimoji="0" lang="hu-HU" altLang="hu-HU" sz="1600" b="0" i="1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 féléves képzésben</a:t>
            </a:r>
            <a:r>
              <a:rPr kumimoji="0" lang="hu-HU" altLang="hu-HU" sz="16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hu-HU" altLang="hu-HU" sz="16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zenetanár szak szakirányán szerzett tanári szakképzettség birtokában </a:t>
            </a:r>
            <a:r>
              <a:rPr kumimoji="0" lang="hu-HU" altLang="hu-HU" sz="1600" b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újabb zenetanár </a:t>
            </a:r>
            <a:r>
              <a:rPr kumimoji="0" lang="hu-HU" altLang="hu-HU" sz="16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szakirányon, továbbá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hu-HU" altLang="hu-HU" sz="1600" b="0" i="0" u="none" strike="noStrike" cap="none" normalizeH="0" baseline="0" dirty="0">
              <a:ln>
                <a:noFill/>
              </a:ln>
              <a:solidFill>
                <a:srgbClr val="21252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hu-HU" altLang="hu-HU" sz="16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kumimoji="0" lang="hu-HU" altLang="hu-HU" sz="1600" b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ének-zene művésztanár </a:t>
            </a:r>
            <a:r>
              <a:rPr kumimoji="0" lang="hu-HU" altLang="hu-HU" sz="16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szakképzettség az ének-zene tanár, a zeneismeret-tanár, a zeneelmélet-tanár, az egyházzenetanár, az egyházzeneművész-tanár, vagy a kóruskarnagyművész-tanár,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hu-HU" altLang="hu-HU" sz="16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az egyházművész-tanár az egyházzenetanár,</a:t>
            </a: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kumimoji="0" lang="hu-HU" altLang="hu-HU" sz="1600" b="0" i="0" u="none" strike="noStrike" cap="none" normalizeH="0" baseline="0" dirty="0">
              <a:ln>
                <a:noFill/>
              </a:ln>
              <a:solidFill>
                <a:srgbClr val="21252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hu-HU" altLang="hu-HU" sz="16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zeneelmélet-tanár a zeneismeret-tanár, a kóruskarnagyművész-tanár vagy az ének-zene művésztanár,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hu-HU" altLang="hu-HU" sz="16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kóruskarnagyművész-tanár az ének-zene művésztanár szakképzettség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6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megszerzését </a:t>
            </a:r>
            <a:r>
              <a:rPr kumimoji="0" lang="hu-HU" altLang="hu-HU" sz="16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követően szerezhető.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6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6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Zenetanár vagy zeneművész tanár újabb oklevelet adó tanárképzésre</a:t>
            </a:r>
            <a:r>
              <a:rPr kumimoji="0" lang="hu-HU" altLang="hu-HU" sz="16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közismereti tanári vagy tanítói szakképzettséggel nem lehet felvételt nyerni!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6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60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hu-HU" altLang="hu-HU" sz="16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táncpedagógus</a:t>
            </a:r>
            <a:r>
              <a:rPr kumimoji="0" lang="hu-HU" altLang="hu-HU" sz="16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szakképzettség birtokában 2 féléves újabb oklevelet adó tanárképzésben tánctanár szakképzettség a klasszikus balett, a néptánc, a divattánc, a moderntánc, a kortárstánc, a társastánc tanári szakirányok valamelyikén is szerezhető.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6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kumimoji="0" lang="hu-HU" altLang="hu-HU" sz="16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képzőművésztanár</a:t>
            </a:r>
            <a:r>
              <a:rPr kumimoji="0" lang="hu-HU" altLang="hu-HU" sz="16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és a </a:t>
            </a:r>
            <a:r>
              <a:rPr kumimoji="0" lang="hu-HU" altLang="hu-HU" sz="16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design és vizuálisművészet-tanár </a:t>
            </a:r>
            <a:r>
              <a:rPr kumimoji="0" lang="hu-HU" altLang="hu-HU" sz="16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szakképzettség birtokában újabb, közismereti tanári szakképzettség megszerzésére irányuló képzésre is lehet jelentkezni.</a:t>
            </a:r>
            <a:endParaRPr kumimoji="0" lang="hu-HU" altLang="hu-H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Ábra 4" descr="Diplomatekercs egyszínű kitöltéssel">
            <a:extLst>
              <a:ext uri="{FF2B5EF4-FFF2-40B4-BE49-F238E27FC236}">
                <a16:creationId xmlns:a16="http://schemas.microsoft.com/office/drawing/2014/main" id="{E388147A-F7C1-42ED-941B-534C0FDAA1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70041" y="1975877"/>
            <a:ext cx="2906246" cy="2906246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A7EFC2A0-76B0-4B19-B19E-F46C9B645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Újabb tanári szakképzettség megszerzése</a:t>
            </a:r>
          </a:p>
        </p:txBody>
      </p:sp>
    </p:spTree>
    <p:extLst>
      <p:ext uri="{BB962C8B-B14F-4D97-AF65-F5344CB8AC3E}">
        <p14:creationId xmlns:p14="http://schemas.microsoft.com/office/powerpoint/2010/main" val="8437004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H ppt sablon grafikonok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0AF66"/>
      </a:accent1>
      <a:accent2>
        <a:srgbClr val="8DB3E2"/>
      </a:accent2>
      <a:accent3>
        <a:srgbClr val="E9A86D"/>
      </a:accent3>
      <a:accent4>
        <a:srgbClr val="C4C914"/>
      </a:accent4>
      <a:accent5>
        <a:srgbClr val="B1B1B1"/>
      </a:accent5>
      <a:accent6>
        <a:srgbClr val="E96DAF"/>
      </a:accent6>
      <a:hlink>
        <a:srgbClr val="0000FF"/>
      </a:hlink>
      <a:folHlink>
        <a:srgbClr val="800080"/>
      </a:folHlink>
    </a:clrScheme>
    <a:fontScheme name="OH ppt sablon 2025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H_ppt_sablon_16x9_magyar_2025.potx" id="{F20A24D1-9839-446D-BF07-FF381956B224}" vid="{6029B405-19D9-4C55-9418-BEAE22C5A803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Url xmlns="ab1b8aac-d018-4835-828d-090ee27620a2">
      <Url xsi:nil="true"/>
      <Description xsi:nil="true"/>
    </_dlc_DocIdUrl>
    <_dlc_DocIdPersistId xmlns="ab1b8aac-d018-4835-828d-090ee27620a2" xsi:nil="true"/>
    <_dlc_DocId xmlns="ab1b8aac-d018-4835-828d-090ee27620a2" xsi:nil="true"/>
    <lcf76f155ced4ddcb4097134ff3c332f xmlns="ab1b8aac-d018-4835-828d-090ee27620a2">
      <Terms xmlns="http://schemas.microsoft.com/office/infopath/2007/PartnerControls"/>
    </lcf76f155ced4ddcb4097134ff3c332f>
    <TaxCatchAll xmlns="adbb2f67-abd3-4dbb-8544-77e6fa028966" xsi:nil="true"/>
    <SharedWithUsers xmlns="ab1b8aac-d018-4835-828d-090ee27620a2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40729A8387CC9444967562CF72CBD7EA" ma:contentTypeVersion="19" ma:contentTypeDescription="Új dokumentum létrehozása." ma:contentTypeScope="" ma:versionID="1dd51228a0fe6252676addc1fabcee89">
  <xsd:schema xmlns:xsd="http://www.w3.org/2001/XMLSchema" xmlns:xs="http://www.w3.org/2001/XMLSchema" xmlns:p="http://schemas.microsoft.com/office/2006/metadata/properties" xmlns:ns2="ab1b8aac-d018-4835-828d-090ee27620a2" xmlns:ns3="adbb2f67-abd3-4dbb-8544-77e6fa028966" targetNamespace="http://schemas.microsoft.com/office/2006/metadata/properties" ma:root="true" ma:fieldsID="3bb35fad7a88f5a391335fa5bc516ac6" ns2:_="" ns3:_="">
    <xsd:import namespace="ab1b8aac-d018-4835-828d-090ee27620a2"/>
    <xsd:import namespace="adbb2f67-abd3-4dbb-8544-77e6fa02896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1b8aac-d018-4835-828d-090ee27620a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kumentumazonosító értéke" ma:description="Az elemhez rendelt dokumentumazonosító értéke." ma:internalName="_dlc_DocId" ma:readOnly="false">
      <xsd:simpleType>
        <xsd:restriction base="dms:Text"/>
      </xsd:simpleType>
    </xsd:element>
    <xsd:element name="_dlc_DocIdUrl" ma:index="9" nillable="true" ma:displayName="Dokumentumazonosító" ma:description="Állandó hivatkozás a dokumentumra." ma:format="Hyperlink" ma:hidden="true" ma:internalName="_dlc_DocId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false">
      <xsd:simpleType>
        <xsd:restriction base="dms:Boolean"/>
      </xsd:simpleType>
    </xsd:element>
    <xsd:element name="SharedWithUsers" ma:index="11" nillable="true" ma:displayName="Résztvevők" ma:list="UserInfo" ma:SearchPeopleOnly="false" ma:internalName="SharedWithUsers" ma:readOnly="fals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Képcímkék" ma:readOnly="false" ma:fieldId="{5cf76f15-5ced-4ddc-b409-7134ff3c332f}" ma:taxonomyMulti="true" ma:sspId="57228ef4-d698-4394-b5da-930908513f0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bb2f67-abd3-4dbb-8544-77e6fa028966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dfbf6af0-9fbb-4835-8e84-0168e1c4dc56}" ma:internalName="TaxCatchAll" ma:showField="CatchAllData" ma:web="adbb2f67-abd3-4dbb-8544-77e6fa02896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A2CBBF2-7D9C-433B-9875-D97DC210A123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adbb2f67-abd3-4dbb-8544-77e6fa028966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ab1b8aac-d018-4835-828d-090ee27620a2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444994C-B5B6-4590-B92E-CD637F0CB90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5E1C14A-7340-491A-B256-869DF0B04D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1b8aac-d018-4835-828d-090ee27620a2"/>
    <ds:schemaRef ds:uri="adbb2f67-abd3-4dbb-8544-77e6fa0289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2617</Words>
  <Application>Microsoft Office PowerPoint</Application>
  <PresentationFormat>Szélesvásznú</PresentationFormat>
  <Paragraphs>235</Paragraphs>
  <Slides>28</Slides>
  <Notes>28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28</vt:i4>
      </vt:variant>
    </vt:vector>
  </HeadingPairs>
  <TitlesOfParts>
    <vt:vector size="37" baseType="lpstr">
      <vt:lpstr>Arial</vt:lpstr>
      <vt:lpstr>Calibri</vt:lpstr>
      <vt:lpstr>Courier New</vt:lpstr>
      <vt:lpstr>Lato</vt:lpstr>
      <vt:lpstr>Symbol</vt:lpstr>
      <vt:lpstr>Times New Roman</vt:lpstr>
      <vt:lpstr>Verdana</vt:lpstr>
      <vt:lpstr>Wingdings</vt:lpstr>
      <vt:lpstr>Office-téma</vt:lpstr>
      <vt:lpstr>Művésztanár képzéssel kapcsolatos ismeretek, adatok</vt:lpstr>
      <vt:lpstr>Tanárképzés</vt:lpstr>
      <vt:lpstr>Tanárszakok</vt:lpstr>
      <vt:lpstr>A tanárképzés, illetve a művészeti tanárképzés sajátosságai</vt:lpstr>
      <vt:lpstr>Zenetanár, zeneművésztanár</vt:lpstr>
      <vt:lpstr>Művésztanár</vt:lpstr>
      <vt:lpstr>Művésztanár</vt:lpstr>
      <vt:lpstr>Művészeti mestertanárképzés</vt:lpstr>
      <vt:lpstr>Újabb tanári szakképzettség megszerzése</vt:lpstr>
      <vt:lpstr>Felvételi eljárás adatai (általános eljárás)</vt:lpstr>
      <vt:lpstr>Felvételi eljárás adatai (általános eljárás)</vt:lpstr>
      <vt:lpstr>INTÉZMÉNYI PONTOK – nem gyakorlati vizsgás szakok esetében</vt:lpstr>
      <vt:lpstr>Művésztanárok – induló képzések és képzési sikeresség</vt:lpstr>
      <vt:lpstr>Induló képzések hallgatói számossága</vt:lpstr>
      <vt:lpstr>Területi megoszlás</vt:lpstr>
      <vt:lpstr>Képzési sikeresség – kezdő tanévek</vt:lpstr>
      <vt:lpstr>Képzési sikeresség – képzések</vt:lpstr>
      <vt:lpstr>Képzési sikeresség – intézmények</vt:lpstr>
      <vt:lpstr>Művésztanárok pályakövetési adatok</vt:lpstr>
      <vt:lpstr>Adatok értelmezése</vt:lpstr>
      <vt:lpstr>Adatok értelmezése</vt:lpstr>
      <vt:lpstr>Mesterképzés (MA/MSc) - képzőművésztanár</vt:lpstr>
      <vt:lpstr>Mesterképzés (MA/MSc) - tánctanár</vt:lpstr>
      <vt:lpstr>Mesterképzés (MA/MSc) - zeneművésztanár</vt:lpstr>
      <vt:lpstr>Mesterképzés (MA/MSc) - zenetanár</vt:lpstr>
      <vt:lpstr>Osztatlan képzés - zeneművésztanár</vt:lpstr>
      <vt:lpstr>Osztatlan képzés - zenetanár</vt:lpstr>
      <vt:lpstr>Köszönöm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2025-01-28T16:36:06Z</dcterms:created>
  <dcterms:modified xsi:type="dcterms:W3CDTF">2025-02-26T11:34:59Z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0x01010040729A8387CC9444967562CF72CBD7EA</vt:lpwstr>
  </property>
</Properties>
</file>