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8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87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27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26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9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71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9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01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99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31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33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C939D-6D17-469B-9FD0-3EE7FDDC61BC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4592676-C872-4BAD-A4CC-DBA4D0C6C22F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15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D73392-65F4-4A5E-A50D-CBD585AC92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KÖTELEZŐK DRÁMAJÁTÉKKAL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03D3B55-D30D-479E-B67E-4E51AC98C3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Frontális, hagyományos osztálytermi környezetbe építhető drámai konvenciók, egyéni- páros- és kiscsoportos munkához</a:t>
            </a:r>
          </a:p>
          <a:p>
            <a:r>
              <a:rPr lang="hu-HU" dirty="0"/>
              <a:t>(készítette: Gál </a:t>
            </a:r>
            <a:r>
              <a:rPr lang="hu-HU" dirty="0" err="1" smtClean="0"/>
              <a:t>éva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78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131AC0-1B2A-45E4-8554-5CC475B57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Költői jellegű konvenciók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B8BA865-ACF0-4F11-930D-8187A58D8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Montázs</a:t>
            </a:r>
          </a:p>
          <a:p>
            <a:r>
              <a:rPr lang="hu-HU" dirty="0"/>
              <a:t>Szerepcsere</a:t>
            </a:r>
          </a:p>
          <a:p>
            <a:r>
              <a:rPr lang="hu-HU" dirty="0" err="1"/>
              <a:t>Újrajátszás</a:t>
            </a:r>
            <a:r>
              <a:rPr lang="hu-HU" dirty="0"/>
              <a:t> </a:t>
            </a:r>
          </a:p>
          <a:p>
            <a:r>
              <a:rPr lang="hu-HU" dirty="0"/>
              <a:t>Analógia </a:t>
            </a:r>
          </a:p>
          <a:p>
            <a:r>
              <a:rPr lang="hu-HU" dirty="0"/>
              <a:t>Stílusváltás </a:t>
            </a:r>
          </a:p>
          <a:p>
            <a:r>
              <a:rPr lang="hu-HU" dirty="0"/>
              <a:t>Képaláírások </a:t>
            </a:r>
          </a:p>
          <a:p>
            <a:r>
              <a:rPr lang="hu-HU" dirty="0"/>
              <a:t>Beépített szereplő</a:t>
            </a:r>
          </a:p>
        </p:txBody>
      </p:sp>
    </p:spTree>
    <p:extLst>
      <p:ext uri="{BB962C8B-B14F-4D97-AF65-F5344CB8AC3E}">
        <p14:creationId xmlns:p14="http://schemas.microsoft.com/office/powerpoint/2010/main" val="229727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33D975-C154-41E3-8BBA-FE78DFC7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Példák a költői jellegű konvenciókra, (legtöbbjük előkészületet igényel)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3E60B42-87DB-4595-B3C2-49C3B0C21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Montázs – Egy – egy hasonló szereplő összehasonlítása, motivációiknak, történetüknek.</a:t>
            </a:r>
          </a:p>
          <a:p>
            <a:pPr marL="0" indent="0">
              <a:buNone/>
            </a:pPr>
            <a:r>
              <a:rPr lang="hu-HU" dirty="0"/>
              <a:t>Júlia </a:t>
            </a:r>
            <a:r>
              <a:rPr lang="hu-HU" dirty="0" err="1"/>
              <a:t>Capulet</a:t>
            </a:r>
            <a:r>
              <a:rPr lang="hu-HU" dirty="0"/>
              <a:t>,  Bede </a:t>
            </a:r>
            <a:r>
              <a:rPr lang="hu-HU" dirty="0" smtClean="0"/>
              <a:t>Erzsi,</a:t>
            </a:r>
            <a:r>
              <a:rPr lang="hu-HU" dirty="0" smtClean="0"/>
              <a:t> </a:t>
            </a:r>
            <a:r>
              <a:rPr lang="hu-HU" dirty="0"/>
              <a:t>Édes </a:t>
            </a:r>
            <a:r>
              <a:rPr lang="hu-HU" dirty="0" smtClean="0"/>
              <a:t>Anna</a:t>
            </a:r>
            <a:endParaRPr lang="hu-HU" dirty="0"/>
          </a:p>
          <a:p>
            <a:r>
              <a:rPr lang="hu-HU" dirty="0"/>
              <a:t>Szerepcsere – Megvizsgálni egy olyan szereplőt, aki nem főszereplő. (pl. </a:t>
            </a:r>
            <a:r>
              <a:rPr lang="hu-HU" dirty="0" err="1"/>
              <a:t>Mercutio</a:t>
            </a:r>
            <a:r>
              <a:rPr lang="hu-HU" dirty="0"/>
              <a:t>)</a:t>
            </a:r>
          </a:p>
          <a:p>
            <a:r>
              <a:rPr lang="hu-HU" dirty="0" err="1"/>
              <a:t>Újrajátszás</a:t>
            </a:r>
            <a:r>
              <a:rPr lang="hu-HU" dirty="0"/>
              <a:t> – Mi lett volna ha…? Rómeó és Júlia megtalálják egymást</a:t>
            </a:r>
          </a:p>
          <a:p>
            <a:r>
              <a:rPr lang="hu-HU" dirty="0"/>
              <a:t>Analógia – </a:t>
            </a:r>
            <a:r>
              <a:rPr lang="hu-HU" dirty="0" smtClean="0"/>
              <a:t>Akhilleusz </a:t>
            </a:r>
            <a:r>
              <a:rPr lang="hu-HU" dirty="0"/>
              <a:t>mai élete, ki lenne ő ma?</a:t>
            </a:r>
          </a:p>
          <a:p>
            <a:r>
              <a:rPr lang="hu-HU" dirty="0"/>
              <a:t>Stílusváltás – Rómeó és Júlia </a:t>
            </a:r>
            <a:r>
              <a:rPr lang="hu-HU" dirty="0" err="1"/>
              <a:t>messenger</a:t>
            </a:r>
            <a:r>
              <a:rPr lang="hu-HU" dirty="0"/>
              <a:t> üzenetei…</a:t>
            </a:r>
          </a:p>
          <a:p>
            <a:r>
              <a:rPr lang="hu-HU" dirty="0"/>
              <a:t>Képaláírások – Madách Imre,  Arany János balladái</a:t>
            </a:r>
          </a:p>
          <a:p>
            <a:r>
              <a:rPr lang="hu-HU" dirty="0"/>
              <a:t>Beépített szereplő – legnagyobb előkészületet igénylő, vagy a tanár, vagy egy ügyes diák, vagy egy kolléga E/1-es monológja. Tiborcként bejön valaki…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853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BFBDA8-6F78-4696-8971-E99A5E74B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Reflektív jellegű konvenciók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1C9471E-A182-4983-983A-89B5E8B32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Pillanat megjelölése</a:t>
            </a:r>
          </a:p>
          <a:p>
            <a:r>
              <a:rPr lang="hu-HU" dirty="0"/>
              <a:t>Az igazság pillanata</a:t>
            </a:r>
          </a:p>
          <a:p>
            <a:r>
              <a:rPr lang="hu-HU" dirty="0"/>
              <a:t>Hogyan történt?</a:t>
            </a:r>
          </a:p>
          <a:p>
            <a:r>
              <a:rPr lang="hu-HU" dirty="0"/>
              <a:t>Tanúskodás</a:t>
            </a:r>
          </a:p>
          <a:p>
            <a:r>
              <a:rPr lang="hu-HU" dirty="0"/>
              <a:t>Belső hangok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95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DB7613-1B17-4252-B154-6C4FB1CB2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Példák a reflektív jellegű konvenciókra, (legtöbbjük előkészületet igényel)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CFA95E2-1B8B-4041-9518-FF1A0E21C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Pillanat megjelölése – kimerevített helyzet, belső gondolatok…Bármelyik lehet, ami sorsfordító pillanat -  A walesi bárdokban, amikor meghallja az első bárd dalát. </a:t>
            </a:r>
          </a:p>
          <a:p>
            <a:r>
              <a:rPr lang="hu-HU" dirty="0"/>
              <a:t>Az igazság pillanata – melyik az a pillanat a műben, ami a legnagyobb fordulópont? Tetőpont? Azt különböző módon megjeleníteni. Hazaér Odüsszeusz és látja a kérőket.</a:t>
            </a:r>
          </a:p>
          <a:p>
            <a:r>
              <a:rPr lang="hu-HU" dirty="0"/>
              <a:t>Hogyan töretént? – Visszaemlékezés más szemszögből, pl. Iszméné, mikor elviszik nővérét, vagy összeveszik vele… </a:t>
            </a:r>
            <a:r>
              <a:rPr lang="hu-HU" dirty="0" err="1"/>
              <a:t>Mercutio</a:t>
            </a:r>
            <a:r>
              <a:rPr lang="hu-HU" dirty="0"/>
              <a:t>, amikor legjobb barátja eltűnik az este…</a:t>
            </a:r>
          </a:p>
          <a:p>
            <a:r>
              <a:rPr lang="hu-HU" dirty="0"/>
              <a:t>Tanúskodás – Édes Anna mellett, ellen.  Bede Anna tartozásában,  Anna </a:t>
            </a:r>
            <a:r>
              <a:rPr lang="hu-HU" dirty="0" smtClean="0"/>
              <a:t>mellett, </a:t>
            </a:r>
            <a:r>
              <a:rPr lang="hu-HU" dirty="0"/>
              <a:t>ellen, </a:t>
            </a:r>
          </a:p>
          <a:p>
            <a:r>
              <a:rPr lang="hu-HU" dirty="0"/>
              <a:t>Belső hangok – Állóképben, vagy anélkül, mi fut át a szereplők fejében a Barbárok című novellában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2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D78813-2432-4DDA-8438-A1BFE2D56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pic>
        <p:nvPicPr>
          <p:cNvPr id="9" name="Tartalom helye 8">
            <a:extLst>
              <a:ext uri="{FF2B5EF4-FFF2-40B4-BE49-F238E27FC236}">
                <a16:creationId xmlns:a16="http://schemas.microsoft.com/office/drawing/2014/main" id="{82EA8462-62B5-4F58-B5D8-6ABBD292DEF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43" r="22943"/>
          <a:stretch>
            <a:fillRect/>
          </a:stretch>
        </p:blipFill>
        <p:spPr/>
      </p:pic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 smtClean="0"/>
              <a:t>Gál Éva</a:t>
            </a:r>
          </a:p>
          <a:p>
            <a:r>
              <a:rPr lang="hu-HU" dirty="0" smtClean="0"/>
              <a:t>galeva19830331@gmail.com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23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0F28B9-1A62-46A1-8A75-AC2B7B271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804519"/>
            <a:ext cx="10454779" cy="528981"/>
          </a:xfrm>
        </p:spPr>
        <p:txBody>
          <a:bodyPr>
            <a:normAutofit fontScale="90000"/>
          </a:bodyPr>
          <a:lstStyle/>
          <a:p>
            <a:r>
              <a:rPr lang="hu-HU" dirty="0"/>
              <a:t>Drámapedagógia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DB4FE9-8026-49DB-915A-5BAB1F7A0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6" y="1952625"/>
            <a:ext cx="11477624" cy="4100856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dirty="0"/>
              <a:t>Olyan csoportos játéktevékenység, amelynek során </a:t>
            </a:r>
            <a:r>
              <a:rPr lang="hu-HU" b="1" dirty="0"/>
              <a:t>fiktív világot </a:t>
            </a:r>
            <a:r>
              <a:rPr lang="hu-HU" dirty="0"/>
              <a:t>építenek fel a résztvevők, abba szereplőként vonódnak be, a </a:t>
            </a:r>
            <a:r>
              <a:rPr lang="hu-HU" b="1" dirty="0"/>
              <a:t>fiktív világon belül valós problémákkal találkoznak</a:t>
            </a:r>
            <a:r>
              <a:rPr lang="hu-HU" dirty="0"/>
              <a:t>, és ebből </a:t>
            </a:r>
            <a:r>
              <a:rPr lang="hu-HU" b="1" dirty="0"/>
              <a:t>valós tudásra, tapasztalatra tesznek szert</a:t>
            </a:r>
            <a:r>
              <a:rPr lang="hu-HU" dirty="0"/>
              <a:t>.                                                          		        (Kaposi László)</a:t>
            </a:r>
          </a:p>
          <a:p>
            <a:pPr algn="just"/>
            <a:r>
              <a:rPr lang="hu-HU" dirty="0"/>
              <a:t>„</a:t>
            </a:r>
            <a:r>
              <a:rPr lang="hu-HU" b="1" dirty="0"/>
              <a:t>Alkotó</a:t>
            </a:r>
            <a:r>
              <a:rPr lang="hu-HU" dirty="0"/>
              <a:t> dramaturgia”</a:t>
            </a:r>
          </a:p>
          <a:p>
            <a:pPr algn="just"/>
            <a:r>
              <a:rPr lang="hu-HU" dirty="0"/>
              <a:t>A drámapedagógia és a színházi nevelés (az angolszász </a:t>
            </a:r>
            <a:r>
              <a:rPr lang="hu-HU" dirty="0" err="1"/>
              <a:t>Drama</a:t>
            </a:r>
            <a:r>
              <a:rPr lang="hu-HU" dirty="0"/>
              <a:t> in Education fogalmára a kreatív dráma és a folyamat-dráma terminusok is használatosak) számára a dráma formája és tartalma egyaránt lényeges. A drámapedagógia azon alapul, hogy a </a:t>
            </a:r>
            <a:r>
              <a:rPr lang="hu-HU" b="1" dirty="0"/>
              <a:t>résztvevők bevonódnak abba a fikcióba, amit ők maguk hoznak létre </a:t>
            </a:r>
            <a:r>
              <a:rPr lang="hu-HU" dirty="0"/>
              <a:t>– </a:t>
            </a:r>
            <a:r>
              <a:rPr lang="hu-HU" b="1" dirty="0"/>
              <a:t>ami tanulási lehetőségeket nyit meg </a:t>
            </a:r>
            <a:r>
              <a:rPr lang="hu-HU" dirty="0"/>
              <a:t>a számukra. (…) A dráma létrehozza azt a teret, amelyben a résztvevőknek </a:t>
            </a:r>
            <a:r>
              <a:rPr lang="hu-HU" b="1" dirty="0"/>
              <a:t>lehetőségük nyílik megérteni a világot, amelyben élnek</a:t>
            </a:r>
            <a:r>
              <a:rPr lang="hu-HU" dirty="0"/>
              <a:t>. (</a:t>
            </a:r>
            <a:r>
              <a:rPr lang="hu-HU" dirty="0" err="1"/>
              <a:t>Bethlenfalvy</a:t>
            </a:r>
            <a:r>
              <a:rPr lang="hu-HU" dirty="0"/>
              <a:t> Ádám)</a:t>
            </a:r>
          </a:p>
        </p:txBody>
      </p:sp>
    </p:spTree>
    <p:extLst>
      <p:ext uri="{BB962C8B-B14F-4D97-AF65-F5344CB8AC3E}">
        <p14:creationId xmlns:p14="http://schemas.microsoft.com/office/powerpoint/2010/main" val="39687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5DED63-379C-4B92-88BF-201E57C5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KONVENCIÓK </a:t>
            </a:r>
            <a:br>
              <a:rPr lang="hu-HU" dirty="0"/>
            </a:b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0BF0C421-B47B-43FF-801A-A9964D136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630" y="4453316"/>
            <a:ext cx="6284209" cy="1246455"/>
          </a:xfrm>
          <a:prstGeom prst="rect">
            <a:avLst/>
          </a:prstGeom>
        </p:spPr>
      </p:pic>
      <p:sp>
        <p:nvSpPr>
          <p:cNvPr id="8" name="Téglalap 7">
            <a:extLst>
              <a:ext uri="{FF2B5EF4-FFF2-40B4-BE49-F238E27FC236}">
                <a16:creationId xmlns:a16="http://schemas.microsoft.com/office/drawing/2014/main" id="{9734DFB3-E782-46E5-AC7A-8E7BCBC5C59E}"/>
              </a:ext>
            </a:extLst>
          </p:cNvPr>
          <p:cNvSpPr/>
          <p:nvPr/>
        </p:nvSpPr>
        <p:spPr>
          <a:xfrm>
            <a:off x="1171575" y="2124075"/>
            <a:ext cx="9982200" cy="151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Eredeti célja egy fiktív világ megteremtése.</a:t>
            </a:r>
          </a:p>
          <a:p>
            <a:r>
              <a:rPr lang="hu-HU" dirty="0"/>
              <a:t>Leginkább az olvasmány bevezetésénél, összefoglalásnál, szereplők, helyszínek, konfliktusok jellemzésénél, feltárásánál alkalmazható.</a:t>
            </a:r>
          </a:p>
          <a:p>
            <a:r>
              <a:rPr lang="hu-HU" dirty="0"/>
              <a:t>Tanórai célja: a tudás mélyítése, önálló vagy páros munka, önkifejezés, a frontális oktatás megtörése, tantárgyközi átfedések, beszédkészség fejlesztés…</a:t>
            </a:r>
          </a:p>
        </p:txBody>
      </p:sp>
    </p:spTree>
    <p:extLst>
      <p:ext uri="{BB962C8B-B14F-4D97-AF65-F5344CB8AC3E}">
        <p14:creationId xmlns:p14="http://schemas.microsoft.com/office/powerpoint/2010/main" val="303863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8FF053-1936-42B1-9D65-F50DD6655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Kontextusépítő konvenciók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9AF298-B706-4802-A38B-56208192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625" y="2015732"/>
            <a:ext cx="9864229" cy="3908818"/>
          </a:xfrm>
        </p:spPr>
        <p:txBody>
          <a:bodyPr numCol="2">
            <a:normAutofit/>
          </a:bodyPr>
          <a:lstStyle/>
          <a:p>
            <a:r>
              <a:rPr lang="hu-HU" dirty="0"/>
              <a:t>Hangaláfestés</a:t>
            </a:r>
          </a:p>
          <a:p>
            <a:r>
              <a:rPr lang="hu-HU" dirty="0"/>
              <a:t>Szerep a falon</a:t>
            </a:r>
          </a:p>
          <a:p>
            <a:r>
              <a:rPr lang="hu-HU" dirty="0"/>
              <a:t>Jelmezek</a:t>
            </a:r>
          </a:p>
          <a:p>
            <a:r>
              <a:rPr lang="hu-HU" dirty="0"/>
              <a:t>Térmeghatározás</a:t>
            </a:r>
          </a:p>
          <a:p>
            <a:r>
              <a:rPr lang="hu-HU" dirty="0"/>
              <a:t>Közös rajzolás</a:t>
            </a:r>
          </a:p>
          <a:p>
            <a:r>
              <a:rPr lang="hu-HU" dirty="0"/>
              <a:t>Befejezetlen anyagok</a:t>
            </a:r>
          </a:p>
          <a:p>
            <a:r>
              <a:rPr lang="hu-HU" dirty="0"/>
              <a:t>Naplók, levelek, üzenetek</a:t>
            </a:r>
          </a:p>
          <a:p>
            <a:r>
              <a:rPr lang="hu-HU" dirty="0"/>
              <a:t>Állókép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90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B176C4-7071-4792-A770-8C612F490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Példák a Kontextusépítő konvenciókra, (legtöbbjük előkészületet igényel)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790BCDC-63AA-4A4E-B760-EFD866330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Hangaláfestés/hangkulissza – </a:t>
            </a:r>
            <a:r>
              <a:rPr lang="hu-HU" dirty="0" err="1"/>
              <a:t>Íliász</a:t>
            </a:r>
            <a:r>
              <a:rPr lang="hu-HU" dirty="0"/>
              <a:t> - Trója filmzenéjének meghallgatása – milyen érzéseket kelt? </a:t>
            </a:r>
          </a:p>
          <a:p>
            <a:r>
              <a:rPr lang="hu-HU" dirty="0"/>
              <a:t>Szerep a falon – Főszereplők külső belső tulajdonságainak felrajzolása – Édes Anna, Patikárius Jancsi – Közéjük felírni a viszonyukat, keressenek ismert filmekből regényekből hasonló karaktereket – a három bárd jellemzői, </a:t>
            </a:r>
            <a:r>
              <a:rPr lang="hu-HU" dirty="0" err="1"/>
              <a:t>stb</a:t>
            </a:r>
            <a:r>
              <a:rPr lang="hu-HU" dirty="0"/>
              <a:t>…</a:t>
            </a:r>
          </a:p>
          <a:p>
            <a:r>
              <a:rPr lang="hu-HU" dirty="0"/>
              <a:t>Jelmezek – Bánk bán, szereplőkre jellemző tárgyak behozatala,  Anyeginben – </a:t>
            </a:r>
            <a:r>
              <a:rPr lang="hu-HU" dirty="0" err="1"/>
              <a:t>Tatjana</a:t>
            </a:r>
            <a:r>
              <a:rPr lang="hu-HU" dirty="0"/>
              <a:t> és Olga </a:t>
            </a:r>
            <a:r>
              <a:rPr lang="hu-HU" dirty="0" err="1"/>
              <a:t>holmijai</a:t>
            </a:r>
            <a:r>
              <a:rPr lang="hu-HU" dirty="0"/>
              <a:t>, vagy fordítva, ti milyen holmikat kapcsolnátok most ehhez a két személyiséghez, vagy Anyeginhoz…..</a:t>
            </a:r>
          </a:p>
          <a:p>
            <a:r>
              <a:rPr lang="hu-HU" dirty="0"/>
              <a:t>Térmeghatározás – Hogyan nézett ki a századfordulón egy pesti lakás, hol aludtak a cselédek? – Édes Anna -  </a:t>
            </a:r>
            <a:r>
              <a:rPr lang="hu-HU" dirty="0" err="1"/>
              <a:t>Candide</a:t>
            </a:r>
            <a:r>
              <a:rPr lang="hu-HU" dirty="0"/>
              <a:t>-ban létező helyszínek kivetítése. Esetleg kiadni otthoni munkában, tantárgyközi tudás, összedolgozni a kollégákkal, stb.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473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358B1893-AE83-47A6-94DD-88729E8D3CB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4775" y="95250"/>
            <a:ext cx="12087225" cy="5370513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dirty="0"/>
              <a:t>Befejezetlen anyagok – Hogyan fejeznénk be Tiborc levelét, ha mai stílusban írnád? </a:t>
            </a:r>
          </a:p>
          <a:p>
            <a:r>
              <a:rPr lang="hu-HU" dirty="0"/>
              <a:t>Naplók, levelek, üzenetek - félkész naplója egy szereplőnek, vagy levele egy küldő objektív személynek. Dajka milyen üzenetet ír barátnőjének, vagy mit írna </a:t>
            </a:r>
            <a:r>
              <a:rPr lang="hu-HU" dirty="0" err="1"/>
              <a:t>Lenszkij</a:t>
            </a:r>
            <a:r>
              <a:rPr lang="hu-HU" dirty="0"/>
              <a:t> egy adott eseményről, vagy Anyegin a naplójába? Iszméné naplója, </a:t>
            </a:r>
            <a:r>
              <a:rPr lang="hu-HU" dirty="0" err="1"/>
              <a:t>Candide</a:t>
            </a:r>
            <a:r>
              <a:rPr lang="hu-HU" dirty="0"/>
              <a:t> naplója, Kunigunda naplója… Milyen levelet ír Poncius Pilátus…</a:t>
            </a:r>
          </a:p>
          <a:p>
            <a:r>
              <a:rPr lang="hu-HU" dirty="0"/>
              <a:t>Állókép – legfontosabb pillanat - először meglátnak valakit – ez egy kicsi mozgást igényel. Bede Anna tartozása, Kreón meglátja Antigonét….</a:t>
            </a:r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7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28C21C-00B8-4EE8-9411-15CBB364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Narratív Konvenciók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E70C4B3-095B-44D2-834E-947AE97BC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5379" y="1958582"/>
            <a:ext cx="9603275" cy="3450613"/>
          </a:xfrm>
        </p:spPr>
        <p:txBody>
          <a:bodyPr numCol="2">
            <a:normAutofit/>
          </a:bodyPr>
          <a:lstStyle/>
          <a:p>
            <a:r>
              <a:rPr lang="hu-HU" dirty="0"/>
              <a:t>Telefon és rádióbeszélgetés</a:t>
            </a:r>
          </a:p>
          <a:p>
            <a:r>
              <a:rPr lang="hu-HU" dirty="0"/>
              <a:t>Szakértő köntösében</a:t>
            </a:r>
          </a:p>
          <a:p>
            <a:r>
              <a:rPr lang="hu-HU" dirty="0"/>
              <a:t>Gyűlés, értekezlet</a:t>
            </a:r>
          </a:p>
          <a:p>
            <a:r>
              <a:rPr lang="hu-HU" dirty="0"/>
              <a:t>Interjú</a:t>
            </a:r>
          </a:p>
          <a:p>
            <a:r>
              <a:rPr lang="hu-HU" dirty="0"/>
              <a:t>Az élet egy napja</a:t>
            </a:r>
          </a:p>
          <a:p>
            <a:r>
              <a:rPr lang="hu-HU" dirty="0"/>
              <a:t>„Forró szék”</a:t>
            </a:r>
          </a:p>
          <a:p>
            <a:r>
              <a:rPr lang="hu-HU" dirty="0"/>
              <a:t>Véletlenül meghallott beszélgetés</a:t>
            </a:r>
          </a:p>
          <a:p>
            <a:r>
              <a:rPr lang="hu-HU" dirty="0"/>
              <a:t>Riportkészítés</a:t>
            </a:r>
          </a:p>
          <a:p>
            <a:r>
              <a:rPr lang="hu-HU" dirty="0"/>
              <a:t>„szorító körülmény”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7781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028A46-9E28-4A76-9B09-AD166981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Példák a Narratív konvenciókra, (legtöbbjük előkészületet igényel)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1A5067A-6D8C-4680-B738-4AB5E63C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Telefon és rádióbeszélgetés – Az ember tragédiája- színek bevezetésénél esetleg futurisztikus beszélgetés – vagy egy-egy szöveget meghallgatni az animációs filmből</a:t>
            </a:r>
          </a:p>
          <a:p>
            <a:r>
              <a:rPr lang="hu-HU" dirty="0"/>
              <a:t>Szakértő köntösében – Wass Albert – Adjátok vissza a hegyeimet! – a történelmi helyzet ismeretében jellemezzék a főszereplő sorsát, döntéseit! Melyik szereplőnek volt esélye esetleg másik döntést hozni? Júlia tudott volna máshogy dönteni az adott feudális környezetben?</a:t>
            </a:r>
          </a:p>
          <a:p>
            <a:r>
              <a:rPr lang="hu-HU" dirty="0"/>
              <a:t>Gyűlés, értekezlet – Istenek döntenek Odüsszeusz sorsáról. Ki, mit mond?</a:t>
            </a:r>
          </a:p>
          <a:p>
            <a:r>
              <a:rPr lang="hu-HU" dirty="0"/>
              <a:t>Interjú – Kivel készítenél interjút a történtekről? Antigonéban… </a:t>
            </a:r>
            <a:r>
              <a:rPr lang="hu-HU" dirty="0" err="1" smtClean="0"/>
              <a:t>Teiresziasz</a:t>
            </a:r>
            <a:r>
              <a:rPr lang="hu-HU" dirty="0" smtClean="0"/>
              <a:t>, </a:t>
            </a:r>
            <a:r>
              <a:rPr lang="hu-HU" dirty="0"/>
              <a:t>mit mondanának az eseményekről?</a:t>
            </a:r>
          </a:p>
          <a:p>
            <a:r>
              <a:rPr lang="hu-HU" dirty="0"/>
              <a:t>Az élet egy napja – Hogyan zajlik egy napja Jónásnak a hajón? </a:t>
            </a:r>
          </a:p>
        </p:txBody>
      </p:sp>
    </p:spTree>
    <p:extLst>
      <p:ext uri="{BB962C8B-B14F-4D97-AF65-F5344CB8AC3E}">
        <p14:creationId xmlns:p14="http://schemas.microsoft.com/office/powerpoint/2010/main" val="428209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CA0C171D-D15E-4E7C-8594-ECF8447A8982}"/>
              </a:ext>
            </a:extLst>
          </p:cNvPr>
          <p:cNvSpPr/>
          <p:nvPr/>
        </p:nvSpPr>
        <p:spPr>
          <a:xfrm>
            <a:off x="161925" y="219074"/>
            <a:ext cx="1195387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/>
              <a:t>„Forró szék” – egy gyermek felkészül és lehet tőle kérdezni. Bede Anna, hogy mit érez mielőtt belép a bíróságra.</a:t>
            </a:r>
          </a:p>
          <a:p>
            <a:endParaRPr lang="hu-H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/>
              <a:t>Véletlenül meghallott beszélgetés – Toldi, akár szó szerint meghallja, amit mondanak róla.</a:t>
            </a:r>
          </a:p>
          <a:p>
            <a:endParaRPr lang="hu-H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/>
              <a:t>Riportkészítés – Toldi, Edward, bárdok egy-egy adott eseményről, akár mélyinterjút is lehet készíteni. Az ajtóban – a szereplőket meginterjúvolni, akár a férjet…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/>
              <a:t>„szorító körülmény” – leginkább ott lehet, ahol részenként veszünk valamit -  felvezetni a következő részt, Toldiban, szerintetek mire sarkallja őt? Ti mit tennétek? – Az ember tragédiájában, egy-egy szín bevezetése…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26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é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152</TotalTime>
  <Words>868</Words>
  <Application>Microsoft Office PowerPoint</Application>
  <PresentationFormat>Szélesvásznú</PresentationFormat>
  <Paragraphs>85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Galéria</vt:lpstr>
      <vt:lpstr>KÖTELEZŐK DRÁMAJÁTÉKKAL</vt:lpstr>
      <vt:lpstr>Drámapedagógia</vt:lpstr>
      <vt:lpstr>KONVENCIÓK  </vt:lpstr>
      <vt:lpstr>Kontextusépítő konvenciók</vt:lpstr>
      <vt:lpstr>Példák a Kontextusépítő konvenciókra, (legtöbbjük előkészületet igényel)</vt:lpstr>
      <vt:lpstr>PowerPoint-bemutató</vt:lpstr>
      <vt:lpstr>Narratív Konvenciók</vt:lpstr>
      <vt:lpstr>Példák a Narratív konvenciókra, (legtöbbjük előkészületet igényel)</vt:lpstr>
      <vt:lpstr>PowerPoint-bemutató</vt:lpstr>
      <vt:lpstr>Költői jellegű konvenciók</vt:lpstr>
      <vt:lpstr>Példák a költői jellegű konvenciókra, (legtöbbjük előkészületet igényel)</vt:lpstr>
      <vt:lpstr>Reflektív jellegű konvenciók</vt:lpstr>
      <vt:lpstr>Példák a reflektív jellegű konvenciókra, (legtöbbjük előkészületet igényel)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KÖTELEZŐK DRÁMAJÁTÉKKAL</dc:title>
  <dc:creator>Tanuló</dc:creator>
  <cp:lastModifiedBy>Windows-felhasználó</cp:lastModifiedBy>
  <cp:revision>31</cp:revision>
  <dcterms:created xsi:type="dcterms:W3CDTF">2025-02-23T18:21:13Z</dcterms:created>
  <dcterms:modified xsi:type="dcterms:W3CDTF">2025-02-24T16:10:44Z</dcterms:modified>
</cp:coreProperties>
</file>