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8" r:id="rId3"/>
    <p:sldId id="275" r:id="rId4"/>
    <p:sldId id="264" r:id="rId5"/>
    <p:sldId id="273" r:id="rId6"/>
    <p:sldId id="274" r:id="rId7"/>
    <p:sldId id="276" r:id="rId8"/>
    <p:sldId id="270" r:id="rId9"/>
    <p:sldId id="271" r:id="rId10"/>
    <p:sldId id="265" r:id="rId11"/>
    <p:sldId id="263" r:id="rId12"/>
    <p:sldId id="272" r:id="rId13"/>
    <p:sldId id="266" r:id="rId14"/>
    <p:sldId id="269" r:id="rId15"/>
    <p:sldId id="267" r:id="rId16"/>
    <p:sldId id="277" r:id="rId17"/>
    <p:sldId id="279" r:id="rId18"/>
    <p:sldId id="257" r:id="rId19"/>
    <p:sldId id="258" r:id="rId20"/>
    <p:sldId id="280" r:id="rId21"/>
    <p:sldId id="278" r:id="rId2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E18F3A9-B321-4FB2-B846-5DC5DDDE83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3EC7F2E1-730E-4D5F-9747-294A51CCFF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55D4F55-86A7-4BA3-ACF1-D02974949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4308-11E3-4B60-9074-E58104DE8AA4}" type="datetimeFigureOut">
              <a:rPr lang="hu-HU" smtClean="0"/>
              <a:t>2025. 05. 04.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DA329D1-EE8C-4AC4-95EA-2C903C0D3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6A61766-6F6F-4546-924E-AF22F5A75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1D4C-082D-477C-B105-FBECB6C08A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3241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0D8EAE5-5FA5-4F1B-95B2-89ADDC087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FCB33E9C-FB43-4A43-A503-1F47C52CCB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0DAD8A8-C0A4-46BE-8FB2-76EBC8DE2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4308-11E3-4B60-9074-E58104DE8AA4}" type="datetimeFigureOut">
              <a:rPr lang="hu-HU" smtClean="0"/>
              <a:t>2025. 05. 04.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38B5694-E063-4C3B-9854-97D896BBB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3B278AB-1079-4FA8-8C7A-D8B22253F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1D4C-082D-477C-B105-FBECB6C08A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0892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7C32EC05-2833-4CCD-9DC8-03D3F8DC7D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E1B3C623-0A5A-43E6-8B01-412CA93ABB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285504E-09EB-47D6-B9CA-637114581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4308-11E3-4B60-9074-E58104DE8AA4}" type="datetimeFigureOut">
              <a:rPr lang="hu-HU" smtClean="0"/>
              <a:t>2025. 05. 04.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6265703-DCCF-4556-85E2-8E6284471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68D1E96-E0E7-4146-A113-8D073962E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1D4C-082D-477C-B105-FBECB6C08A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81867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BC15CE3-3891-4059-8A6D-A58311824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5D8BAF9-DE16-4E1B-AF22-9CE133F8B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790C93B-77AA-4C01-B3E1-C60083251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4308-11E3-4B60-9074-E58104DE8AA4}" type="datetimeFigureOut">
              <a:rPr lang="hu-HU" smtClean="0"/>
              <a:t>2025. 05. 04.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D1CC5B9-5986-4576-93F7-D43601D64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5094703-0B5D-44D6-848C-A935B141C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1D4C-082D-477C-B105-FBECB6C08A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9339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E52AE90-5E33-4D2D-B0D4-E0CC13448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CA9600B-535F-4ED9-B2B6-63BDB9306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0E2BCCF-A7C2-4EF4-9168-FD2AE98BA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4308-11E3-4B60-9074-E58104DE8AA4}" type="datetimeFigureOut">
              <a:rPr lang="hu-HU" smtClean="0"/>
              <a:t>2025. 05. 04.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78719EB-DC9E-451D-B063-72851924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39AF37D-6E25-4FCF-9E49-C69CDDCD5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1D4C-082D-477C-B105-FBECB6C08A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34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0F2B6EB-5504-4160-915F-0F0C14F85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B4505E9-0437-47A3-BFC5-BFD9FEC8AB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609A2E5F-135B-4E10-AD22-2114CE7855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0398955A-26E5-42BB-831F-0C0B6C2E3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4308-11E3-4B60-9074-E58104DE8AA4}" type="datetimeFigureOut">
              <a:rPr lang="hu-HU" smtClean="0"/>
              <a:t>2025. 05. 04.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8371C922-8A4D-4132-BBDE-DF4A0E114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3E9E81FA-F1D8-4744-9D7E-2AD78A98A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1D4C-082D-477C-B105-FBECB6C08A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8305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FF752B3-6EFB-4D8A-9F83-B2DAE8C11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7FDFA97-7B37-4DED-9068-F8FBAA353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042E6680-8F76-4D72-A565-D82F1DE4A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D4828260-4005-4A7F-B01F-72B587597D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84E23ECA-5CA3-4886-B27D-C72C79E6EC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01266C52-20BF-4A09-97B0-CA6F274C7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4308-11E3-4B60-9074-E58104DE8AA4}" type="datetimeFigureOut">
              <a:rPr lang="hu-HU" smtClean="0"/>
              <a:t>2025. 05. 04.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6CC1F969-2580-4262-A551-1992EFA61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CFC39F14-BAC1-4D45-AA2C-D0CDC89C3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1D4C-082D-477C-B105-FBECB6C08A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1100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A143B92-1264-4758-8D45-F6A0DC289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648C1FD9-47A1-467B-A140-069B8852D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4308-11E3-4B60-9074-E58104DE8AA4}" type="datetimeFigureOut">
              <a:rPr lang="hu-HU" smtClean="0"/>
              <a:t>2025. 05. 04.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4487C970-721E-4254-8480-DE8D4DBF0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FCC0020F-0262-4DC0-A9CC-B05D8B911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1D4C-082D-477C-B105-FBECB6C08A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8454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B6611D5F-94DD-4910-AFF9-6E848F47A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4308-11E3-4B60-9074-E58104DE8AA4}" type="datetimeFigureOut">
              <a:rPr lang="hu-HU" smtClean="0"/>
              <a:t>2025. 05. 04.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EF5C09C9-6A9D-44D1-A2FF-58760BFE9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83149B37-4E26-4E86-A976-BC543CFF4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1D4C-082D-477C-B105-FBECB6C08A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3643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BF983E9-6B24-4900-9D73-D23E6C77C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33CFB35-5302-4963-B818-9279B6BD2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50C780E2-7543-4558-A256-69E4E3DFC6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8D85C4C1-967A-4D5F-AF08-D559D72AB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4308-11E3-4B60-9074-E58104DE8AA4}" type="datetimeFigureOut">
              <a:rPr lang="hu-HU" smtClean="0"/>
              <a:t>2025. 05. 04.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AD5350E-D626-4873-899F-A7464A6BE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4EFC753A-3303-494C-A77B-4F7218B6A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1D4C-082D-477C-B105-FBECB6C08A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1227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C23BAF8-DEFE-4251-9F0B-C3240FB8F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F28FB4E2-513C-41D0-8030-D861C33F5B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79F3984A-2D14-43C6-89B0-0E602CD41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ADC9C08E-0C6E-44F3-93F3-050F8E58D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4308-11E3-4B60-9074-E58104DE8AA4}" type="datetimeFigureOut">
              <a:rPr lang="hu-HU" smtClean="0"/>
              <a:t>2025. 05. 04.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5889FD02-FCA8-426B-96AB-A8644A227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5B99CB81-AFA7-4F17-A8EE-23A7288DC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1D4C-082D-477C-B105-FBECB6C08A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8484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FDAEF0B4-FEFB-4936-8D88-12828676B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0533B2B9-B1DE-4DC3-A7C3-6CB084C5A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F589F23-9C33-44C6-A050-6FC5623442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34308-11E3-4B60-9074-E58104DE8AA4}" type="datetimeFigureOut">
              <a:rPr lang="hu-HU" smtClean="0"/>
              <a:t>2025. 05. 04.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8342B93-70FB-4A6C-8994-42BBF05392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BC5E295-F27A-4082-96CB-687E67C564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F1D4C-082D-477C-B105-FBECB6C08A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1212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ktatas.hu/pub_bin/dload/kozoktatas/pok/Budapest/2025/Ajanlas_TER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ktatas.hu/kozneveles/pedagogus_teljesitmenyertekeles/gyik_segedletek" TargetMode="External"/><Relationship Id="rId2" Type="http://schemas.openxmlformats.org/officeDocument/2006/relationships/hyperlink" Target="https://www.oktatas.hu/kozneveles/pedagogus_teljesitmenyertekeles/ped_ter_dokumentumo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udasbazis.ekreta.hu/pages/viewpage.action?pageId=120359509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ktatas.hu/kozneveles/pedagogus_teljesitmenyertekeles/gyik_segedlete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CB35DCD-8057-4B51-B452-E8B24A520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763" y="858741"/>
            <a:ext cx="10662037" cy="5271715"/>
          </a:xfrm>
        </p:spPr>
        <p:txBody>
          <a:bodyPr>
            <a:normAutofit/>
          </a:bodyPr>
          <a:lstStyle/>
          <a:p>
            <a:r>
              <a:rPr lang="hu-HU" sz="5400" dirty="0">
                <a:solidFill>
                  <a:srgbClr val="4472C4">
                    <a:lumMod val="75000"/>
                  </a:srgbClr>
                </a:solidFill>
                <a:latin typeface="Arial Black" panose="020B0A04020102020204" pitchFamily="34" charset="0"/>
              </a:rPr>
              <a:t>             A hatékony           	teljesítményértékelés</a:t>
            </a:r>
            <a:br>
              <a:rPr lang="hu-HU" sz="5400" dirty="0">
                <a:solidFill>
                  <a:srgbClr val="4472C4">
                    <a:lumMod val="75000"/>
                  </a:srgbClr>
                </a:solidFill>
                <a:latin typeface="Arial Black" panose="020B0A04020102020204" pitchFamily="34" charset="0"/>
              </a:rPr>
            </a:br>
            <a:r>
              <a:rPr lang="hu-HU" sz="5400" dirty="0">
                <a:solidFill>
                  <a:srgbClr val="4472C4">
                    <a:lumMod val="75000"/>
                  </a:srgbClr>
                </a:solidFill>
                <a:latin typeface="Arial Black" panose="020B0A04020102020204" pitchFamily="34" charset="0"/>
              </a:rPr>
              <a:t>              metódusa</a:t>
            </a:r>
            <a:br>
              <a:rPr lang="hu-HU" sz="5400" dirty="0">
                <a:solidFill>
                  <a:srgbClr val="4472C4">
                    <a:lumMod val="75000"/>
                  </a:srgbClr>
                </a:solidFill>
                <a:latin typeface="Arial Black" panose="020B0A04020102020204" pitchFamily="34" charset="0"/>
              </a:rPr>
            </a:br>
            <a:br>
              <a:rPr lang="hu-HU" sz="5400" dirty="0">
                <a:solidFill>
                  <a:prstClr val="black"/>
                </a:solidFill>
              </a:rPr>
            </a:br>
            <a:r>
              <a:rPr lang="hu-HU" sz="5400" dirty="0">
                <a:solidFill>
                  <a:prstClr val="black"/>
                </a:solidFill>
              </a:rPr>
              <a:t>                              </a:t>
            </a:r>
            <a:r>
              <a:rPr lang="hu-HU" sz="2400" b="1" dirty="0">
                <a:solidFill>
                  <a:schemeClr val="accent1">
                    <a:lumMod val="75000"/>
                  </a:schemeClr>
                </a:solidFill>
              </a:rPr>
              <a:t>Készítette: Dr. Hotya Jánosné                             	                                                                             </a:t>
            </a: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</a:rPr>
              <a:t>minőségbiztosítási,</a:t>
            </a:r>
            <a:br>
              <a:rPr lang="hu-HU" sz="20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                      pedagógusminősítési és tanfelügyeleti szakértő</a:t>
            </a:r>
          </a:p>
        </p:txBody>
      </p:sp>
    </p:spTree>
    <p:extLst>
      <p:ext uri="{BB962C8B-B14F-4D97-AF65-F5344CB8AC3E}">
        <p14:creationId xmlns:p14="http://schemas.microsoft.com/office/powerpoint/2010/main" val="4183406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6954F30-F75D-481C-9D99-7E3C23B3D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189" y="365125"/>
            <a:ext cx="10519610" cy="2217653"/>
          </a:xfrm>
        </p:spPr>
        <p:txBody>
          <a:bodyPr/>
          <a:lstStyle/>
          <a:p>
            <a:r>
              <a:rPr lang="hu-HU" sz="36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                               Az </a:t>
            </a:r>
            <a:br>
              <a:rPr lang="hu-HU" sz="36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</a:br>
            <a:r>
              <a:rPr lang="hu-HU" sz="36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egyedi intézményi értékelési szempont                    </a:t>
            </a:r>
            <a:r>
              <a:rPr lang="hu-HU" sz="24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szerepe az értékelendő személyek teljesítményértékelésében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933F1DE-991C-4E22-BCBE-8FC404E90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779" y="2727158"/>
            <a:ext cx="11590421" cy="3765716"/>
          </a:xfrm>
        </p:spPr>
        <p:txBody>
          <a:bodyPr>
            <a:normAutofit fontScale="92500" lnSpcReduction="10000"/>
          </a:bodyPr>
          <a:lstStyle/>
          <a:p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Az egyedi intézményi értékelési szempont meghatározásának lehetősége azt biztosítja, hogy az igazgató saját intézményének a legjobban megfelelő, az adott időszakban vagy helyzetben a leglényegesebbnek tartott feladatokat preferálja,                                                                                       </a:t>
            </a:r>
            <a:r>
              <a:rPr lang="hu-HU" u="sng" dirty="0">
                <a:solidFill>
                  <a:schemeClr val="accent1">
                    <a:lumMod val="75000"/>
                  </a:schemeClr>
                </a:solidFill>
              </a:rPr>
              <a:t>illetőleg értékelhesse a pedagógusok annak megfelelő teljesítményét                    vagy annak hiányát.</a:t>
            </a:r>
          </a:p>
          <a:p>
            <a:endParaRPr lang="hu-HU" u="sng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u="sng" dirty="0">
                <a:solidFill>
                  <a:schemeClr val="accent1">
                    <a:lumMod val="75000"/>
                  </a:schemeClr>
                </a:solidFill>
              </a:rPr>
              <a:t>Az igazgató által meghatározott egyedi intézményi értékelési szempont minden értékelendő személy esetében a teljesítményértékelés egyik lényeges szempontja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,                                                                                                                        mely az adott tanévre szól, és a közzétételét követően                                                     a vonatkozó teljesítményértékelési időszakban nem módosítható.</a:t>
            </a:r>
          </a:p>
        </p:txBody>
      </p:sp>
    </p:spTree>
    <p:extLst>
      <p:ext uri="{BB962C8B-B14F-4D97-AF65-F5344CB8AC3E}">
        <p14:creationId xmlns:p14="http://schemas.microsoft.com/office/powerpoint/2010/main" val="1422373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06653CF-2490-4CBD-8284-FAE4AD826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                          </a:t>
            </a:r>
            <a:r>
              <a:rPr lang="hu-HU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Evidenciák</a:t>
            </a:r>
            <a:endParaRPr lang="hu-HU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25E199F-1700-48F5-8679-0B8277EA7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6716"/>
            <a:ext cx="10515600" cy="4906234"/>
          </a:xfrm>
        </p:spPr>
        <p:txBody>
          <a:bodyPr>
            <a:normAutofit fontScale="92500" lnSpcReduction="10000"/>
          </a:bodyPr>
          <a:lstStyle/>
          <a:p>
            <a:r>
              <a:rPr lang="hu-HU" sz="24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/>
                <a:ea typeface="+mj-ea"/>
                <a:cs typeface="+mj-cs"/>
              </a:rPr>
              <a:t>A értékelésbe nem vonhatók be olyan elemek, melyekre nincs hatással értékelendő személy,    mert ez megnehezítheti a teljesítményértékelési rendszer elfogadását, és  megkérdőjelezheti legitimitását.</a:t>
            </a:r>
          </a:p>
          <a:p>
            <a:pPr marL="0" indent="0">
              <a:buNone/>
            </a:pPr>
            <a:r>
              <a:rPr lang="hu-HU" sz="24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/>
                <a:ea typeface="+mj-ea"/>
                <a:cs typeface="+mj-cs"/>
              </a:rPr>
              <a:t>  </a:t>
            </a:r>
          </a:p>
          <a:p>
            <a:r>
              <a:rPr lang="hu-HU" sz="24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/>
                <a:ea typeface="+mj-ea"/>
                <a:cs typeface="+mj-cs"/>
              </a:rPr>
              <a:t>A személyhez igazodó értékelés hitelessége érdekében, az egyes szempontok értékelése során a vizsgált egyéni és intézményi tényezők relevanciája eltérő lehet az értékelt pedagógus esetében.</a:t>
            </a:r>
          </a:p>
          <a:p>
            <a:r>
              <a:rPr lang="hu-HU" sz="24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/>
                <a:ea typeface="+mj-ea"/>
                <a:cs typeface="+mj-cs"/>
              </a:rPr>
              <a:t>Nem szükséges olyan adat, információ-forrás vizsgálata, amely egy adott pedagógus munkájában objektív okokból nem releváns.</a:t>
            </a:r>
          </a:p>
          <a:p>
            <a:r>
              <a:rPr lang="hu-HU" sz="24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/>
                <a:ea typeface="+mj-ea"/>
                <a:cs typeface="+mj-cs"/>
              </a:rPr>
              <a:t>Ez egyben azt is jelenti, hogy nagy felelőssége van a vezetőnek az értékelési folyamat során, hogy a rendelkezésre álló információkat és adatokat, vezetői tapasztalatokat objektíven, arányosan, támogató és fejlesztő hozzáállással vegye figyelembe.  </a:t>
            </a:r>
          </a:p>
          <a:p>
            <a:pPr marL="0" indent="0">
              <a:buNone/>
            </a:pPr>
            <a:endParaRPr lang="hu-HU" sz="2400" b="1" dirty="0">
              <a:solidFill>
                <a:schemeClr val="accent1">
                  <a:lumMod val="75000"/>
                </a:schemeClr>
              </a:solidFill>
              <a:latin typeface="Calibri Light" panose="020F0302020204030204"/>
              <a:ea typeface="+mj-ea"/>
              <a:cs typeface="+mj-cs"/>
            </a:endParaRPr>
          </a:p>
          <a:p>
            <a:pPr marL="0" indent="0">
              <a:buNone/>
            </a:pPr>
            <a:r>
              <a:rPr lang="hu-HU" sz="1900" b="1" u="sng" dirty="0">
                <a:solidFill>
                  <a:schemeClr val="accent1">
                    <a:lumMod val="75000"/>
                  </a:schemeClr>
                </a:solidFill>
                <a:latin typeface="Calibri Light" panose="020F0302020204030204"/>
                <a:ea typeface="+mj-ea"/>
                <a:cs typeface="+mj-cs"/>
              </a:rPr>
              <a:t>Forrás:</a:t>
            </a:r>
            <a:r>
              <a:rPr lang="hu-HU" sz="19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hu-HU" sz="17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/>
                <a:ea typeface="+mj-ea"/>
                <a:cs typeface="+mj-cs"/>
              </a:rPr>
              <a:t>A teljesítményértékelési rendszer egészét (célját, módját, szereplőit, szempontrendszerét) áttekintő prezentáció</a:t>
            </a:r>
            <a:r>
              <a:rPr lang="hu-HU" sz="19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/>
                <a:ea typeface="+mj-ea"/>
                <a:cs typeface="+mj-cs"/>
              </a:rPr>
              <a:t>                                                                                                                                           	</a:t>
            </a:r>
            <a:r>
              <a:rPr lang="hu-HU" sz="17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/>
                <a:ea typeface="+mj-ea"/>
                <a:cs typeface="+mj-cs"/>
              </a:rPr>
              <a:t>https://www.oktatas.hu/pub_bin/dload/kozoktatas/ped_TER/TER_tajekoztato_OH_2024.pdf</a:t>
            </a:r>
            <a:r>
              <a:rPr lang="hu-HU" sz="24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hu-HU" sz="15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/>
                <a:ea typeface="+mj-ea"/>
                <a:cs typeface="+mj-cs"/>
              </a:rPr>
              <a:t>Letöltés ideje: 2025. 04</a:t>
            </a:r>
            <a:r>
              <a:rPr lang="hu-HU" sz="17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/>
                <a:ea typeface="+mj-ea"/>
                <a:cs typeface="+mj-cs"/>
              </a:rPr>
              <a:t>. </a:t>
            </a:r>
            <a:r>
              <a:rPr lang="hu-HU" sz="15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/>
                <a:ea typeface="+mj-ea"/>
                <a:cs typeface="+mj-cs"/>
              </a:rPr>
              <a:t>25.</a:t>
            </a:r>
            <a:r>
              <a:rPr lang="hu-HU" sz="24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/>
                <a:ea typeface="+mj-ea"/>
                <a:cs typeface="+mj-cs"/>
              </a:rPr>
              <a:t>                                                                   </a:t>
            </a:r>
            <a:endParaRPr lang="hu-H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77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D523801-723B-45C5-B5E1-4E1078C41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838" y="365126"/>
            <a:ext cx="10510962" cy="1058158"/>
          </a:xfrm>
        </p:spPr>
        <p:txBody>
          <a:bodyPr/>
          <a:lstStyle/>
          <a:p>
            <a:r>
              <a:rPr lang="hu-HU" dirty="0"/>
              <a:t>        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A teljesítmény értékelése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3B3C809-17E9-440A-8614-4A5D48EA4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517" y="1423283"/>
            <a:ext cx="10948283" cy="5375081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u-HU" sz="2400" u="sng" dirty="0">
                <a:solidFill>
                  <a:schemeClr val="accent1">
                    <a:lumMod val="75000"/>
                  </a:schemeClr>
                </a:solidFill>
              </a:rPr>
              <a:t>Fontos:</a:t>
            </a:r>
            <a:r>
              <a:rPr lang="hu-H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u-HU" sz="2400" b="1" dirty="0">
                <a:solidFill>
                  <a:schemeClr val="accent1">
                    <a:lumMod val="75000"/>
                  </a:schemeClr>
                </a:solidFill>
              </a:rPr>
              <a:t>az értékelés pontszámokkal és nem szövegesen történik.                                               </a:t>
            </a: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(A KRÉTA felületén lehetőség van – egy szövegdobozban – kiegészítő információkat, megjegyzéseket is tenni, mind az értékelendő személynek, mind az értékelőnek.                                                                                Pl.: ha a pedagógus az önértékelése során szeretne valamit megjegyezni, illetve, ha a vezető eltér valamelyik pontszámtól, akkor szintén a szövegdobozba írt kiegészítéssel jelezheti ezt.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</a:rPr>
              <a:t>Az egyéni teljesítménycélok egyforma súlyúak.                                                                                                                 (</a:t>
            </a: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A személyre szabott teljesítménycélokra adható maximum 8 pont rendeletben szabályozott,                     attól eltérni nem lehet.                                                                                                                                                    (Nem lehet megtenni, hogy a pedagógus egyik teljesítménycélját csak 6 pontban maximalizáljuk,                            a másikat viszont 10-ben.)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</a:rPr>
              <a:t>Az intézményspecifikus szakmai módszertani ajánlások főszempontjainak és azok részterületeinek elnevezése, valamint a pontszámok kötöttek</a:t>
            </a:r>
            <a:r>
              <a:rPr lang="hu-HU" sz="2000">
                <a:solidFill>
                  <a:schemeClr val="accent1">
                    <a:lumMod val="75000"/>
                  </a:schemeClr>
                </a:solidFill>
              </a:rPr>
              <a:t>,                                                                                                            de </a:t>
            </a: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a részterületeken belül a részfeladatok elnevezései, azok tartalma kiegészíthetők, módosíthatók</a:t>
            </a:r>
            <a:r>
              <a:rPr lang="hu-HU" sz="2000">
                <a:solidFill>
                  <a:schemeClr val="accent1">
                    <a:lumMod val="75000"/>
                  </a:schemeClr>
                </a:solidFill>
              </a:rPr>
              <a:t>.             Az </a:t>
            </a: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5. „Tehetséggondozás, felzárkóztatás / esélyteremtés” című szempont pontszámai </a:t>
            </a:r>
            <a:r>
              <a:rPr lang="hu-HU" sz="2000" dirty="0" err="1">
                <a:solidFill>
                  <a:schemeClr val="accent1">
                    <a:lumMod val="75000"/>
                  </a:schemeClr>
                </a:solidFill>
              </a:rPr>
              <a:t>részterületenként</a:t>
            </a: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 szabadon választható.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Az „</a:t>
            </a: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</a:rPr>
              <a:t>a bizonyos 16 pont</a:t>
            </a: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”, melyhez az adott tanévi </a:t>
            </a: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</a:rPr>
              <a:t>kompetenciamérési eredmények</a:t>
            </a: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et az azt megelőző mérés eredményeihez képest kell vizsgálni.</a:t>
            </a:r>
          </a:p>
          <a:p>
            <a:pPr marL="0" indent="0">
              <a:buNone/>
            </a:pPr>
            <a:r>
              <a:rPr lang="hu-HU" sz="1900" b="1" dirty="0">
                <a:solidFill>
                  <a:schemeClr val="accent1">
                    <a:lumMod val="75000"/>
                  </a:schemeClr>
                </a:solidFill>
              </a:rPr>
              <a:t>Ajánlás</a:t>
            </a:r>
            <a:r>
              <a:rPr lang="hu-HU" sz="1900" dirty="0">
                <a:solidFill>
                  <a:schemeClr val="accent1">
                    <a:lumMod val="75000"/>
                  </a:schemeClr>
                </a:solidFill>
              </a:rPr>
              <a:t> a pedagógusok teljesítményértékelési rendszere „A tanulói kompetenciamérési eredmények alakulása” című értékelési szempontjának alkalmazásához</a:t>
            </a:r>
          </a:p>
          <a:p>
            <a:pPr marL="0" indent="0">
              <a:buNone/>
            </a:pPr>
            <a:r>
              <a:rPr lang="hu-HU" sz="1700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https://www.oktatas.hu/pub_bin/dload/kozoktatas/pok/Budapest/2025/Ajanlas_TER.pdf</a:t>
            </a:r>
            <a:r>
              <a:rPr lang="hu-HU" sz="1700" dirty="0">
                <a:solidFill>
                  <a:schemeClr val="accent1">
                    <a:lumMod val="75000"/>
                  </a:schemeClr>
                </a:solidFill>
              </a:rPr>
              <a:t>  Letöltés ideje: 2025. 05. 04.</a:t>
            </a:r>
          </a:p>
          <a:p>
            <a:pPr marL="0" indent="0">
              <a:buNone/>
            </a:pPr>
            <a:endParaRPr lang="hu-HU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hu-HU" sz="2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hu-H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055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CBE089D-72EE-4F49-A205-F5D8D5F52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 A teljesítményértékelő beszélgetés I.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DFA883B-31A7-4968-9739-F963D3C24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3789"/>
            <a:ext cx="11126526" cy="5210252"/>
          </a:xfrm>
        </p:spPr>
        <p:txBody>
          <a:bodyPr>
            <a:normAutofit fontScale="92500" lnSpcReduction="10000"/>
          </a:bodyPr>
          <a:lstStyle/>
          <a:p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Kiemelten fontos, hogy a vezető szánjon az értékelésre elegendő időt.   </a:t>
            </a:r>
          </a:p>
          <a:p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Az eseményt időben jelezzük az érintett felé.                                                            Így ő is felkészülhet a beszélgetésre. </a:t>
            </a:r>
          </a:p>
          <a:p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Az értékelésnél mindkét fél részéről elvárható követelmény,                                      hogy legyen együttműködő és pozitív,                                                                           keresse a megegyezést és kerülje a személyeskedést.</a:t>
            </a:r>
          </a:p>
          <a:p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Fontos, hogy az értékelő ne általánosságokat mondjon,                                 hanem konkrétumokat.</a:t>
            </a:r>
          </a:p>
          <a:p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Mondanivalóját mindig példákkal támassza alá.                                                        (A „mindig elkésel” helyett „az elmúlt negyedévben négyszer késtél”               célravezetőbb, ehhez persze a vezetőnek rendelkeznie kell                                     az erre vonatkozó információkkal.)</a:t>
            </a:r>
          </a:p>
          <a:p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Ne csak az eddigi teljesítményről szóljon a beszélgetés,                                       legyen szó a fejlődési lehetőségekről és tervekről is.</a:t>
            </a:r>
          </a:p>
          <a:p>
            <a:endParaRPr lang="hu-HU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hu-H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296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B3D0A1B-7EAE-4565-9D1E-339441637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 A teljesítményértékelő beszélgetés II.</a:t>
            </a:r>
            <a:endParaRPr lang="hu-HU" sz="36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28385D4-57E6-41F3-848B-F4D5CF926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68" y="1443790"/>
            <a:ext cx="12312316" cy="5558590"/>
          </a:xfrm>
        </p:spPr>
        <p:txBody>
          <a:bodyPr>
            <a:noAutofit/>
          </a:bodyPr>
          <a:lstStyle/>
          <a:p>
            <a:r>
              <a:rPr lang="hu-HU" sz="2400" dirty="0">
                <a:solidFill>
                  <a:schemeClr val="accent1">
                    <a:lumMod val="75000"/>
                  </a:schemeClr>
                </a:solidFill>
              </a:rPr>
              <a:t>Fontos, hogy az értékelés személyes megbeszélésen záruljon.</a:t>
            </a:r>
          </a:p>
          <a:p>
            <a:pPr marL="0" indent="0">
              <a:buNone/>
            </a:pPr>
            <a:r>
              <a:rPr lang="hu-HU" sz="2400">
                <a:solidFill>
                  <a:schemeClr val="accent1">
                    <a:lumMod val="75000"/>
                  </a:schemeClr>
                </a:solidFill>
              </a:rPr>
              <a:t>    A </a:t>
            </a:r>
            <a:r>
              <a:rPr lang="hu-HU" sz="2400" dirty="0">
                <a:solidFill>
                  <a:schemeClr val="accent1">
                    <a:lumMod val="75000"/>
                  </a:schemeClr>
                </a:solidFill>
              </a:rPr>
              <a:t>munkatársak számára fontos az egyértelmű és rendszeres visszacsatolás.</a:t>
            </a:r>
          </a:p>
          <a:p>
            <a:r>
              <a:rPr lang="hu-HU" sz="2400" dirty="0">
                <a:solidFill>
                  <a:schemeClr val="accent1">
                    <a:lumMod val="75000"/>
                  </a:schemeClr>
                </a:solidFill>
              </a:rPr>
              <a:t>Az értékelő megbeszélésen részt vesz:</a:t>
            </a:r>
          </a:p>
          <a:p>
            <a:pPr marL="0" indent="0">
              <a:buNone/>
            </a:pPr>
            <a:r>
              <a:rPr lang="hu-HU" sz="2400" dirty="0">
                <a:solidFill>
                  <a:schemeClr val="accent1">
                    <a:lumMod val="75000"/>
                  </a:schemeClr>
                </a:solidFill>
              </a:rPr>
              <a:t>     a) az értékelő vezető,</a:t>
            </a:r>
          </a:p>
          <a:p>
            <a:pPr marL="0" indent="0">
              <a:buNone/>
            </a:pPr>
            <a:r>
              <a:rPr lang="hu-HU" sz="2400" dirty="0">
                <a:solidFill>
                  <a:schemeClr val="accent1">
                    <a:lumMod val="75000"/>
                  </a:schemeClr>
                </a:solidFill>
              </a:rPr>
              <a:t>     b) az értékelendő személy,</a:t>
            </a:r>
          </a:p>
          <a:p>
            <a:pPr marL="0" indent="0">
              <a:buNone/>
            </a:pPr>
            <a:r>
              <a:rPr lang="hu-HU" sz="2400" dirty="0">
                <a:solidFill>
                  <a:schemeClr val="accent1">
                    <a:lumMod val="75000"/>
                  </a:schemeClr>
                </a:solidFill>
              </a:rPr>
              <a:t>     c) az értékelő vezető által felkért közreműködő, valamint</a:t>
            </a:r>
          </a:p>
          <a:p>
            <a:pPr marL="0" indent="0">
              <a:buNone/>
            </a:pPr>
            <a:r>
              <a:rPr lang="hu-HU" sz="2400" dirty="0">
                <a:solidFill>
                  <a:schemeClr val="accent1">
                    <a:lumMod val="75000"/>
                  </a:schemeClr>
                </a:solidFill>
              </a:rPr>
              <a:t>     d) ha az értékelendő személy munkaközösségnek a vezetőjét közreműködőként nem kérték fel,     	akkor az értékelendő személy kérésére a munkaközösségnek a vezetője.</a:t>
            </a:r>
          </a:p>
          <a:p>
            <a:r>
              <a:rPr lang="hu-HU" sz="2400" dirty="0">
                <a:solidFill>
                  <a:schemeClr val="accent1">
                    <a:lumMod val="75000"/>
                  </a:schemeClr>
                </a:solidFill>
              </a:rPr>
              <a:t>A közreműködő javaslatot tehet egy vagy több értékelési szempont,                                                                        vagy a teljes értékelés pontszámára az értékelő vezető számára,                                                                         aki a javaslatot mérlegeli.</a:t>
            </a:r>
          </a:p>
          <a:p>
            <a:pPr marL="0" indent="0">
              <a:buNone/>
            </a:pPr>
            <a:r>
              <a:rPr lang="hu-HU" sz="2000" b="1" u="sng" dirty="0">
                <a:solidFill>
                  <a:schemeClr val="accent1">
                    <a:lumMod val="75000"/>
                  </a:schemeClr>
                </a:solidFill>
                <a:latin typeface="Calibri Light" panose="020F0302020204030204"/>
              </a:rPr>
              <a:t>Forrás:</a:t>
            </a: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/>
              </a:rPr>
              <a:t> </a:t>
            </a:r>
            <a:r>
              <a:rPr lang="hu-HU" sz="18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/>
              </a:rPr>
              <a:t>A teljesítményértékelési rendszer egészét (célját, módját, szereplőit, szempontrendszerét) áttekintő prezentáció</a:t>
            </a: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/>
              </a:rPr>
              <a:t>                                                                                                                                           	</a:t>
            </a:r>
            <a:r>
              <a:rPr lang="hu-HU" sz="18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/>
              </a:rPr>
              <a:t>https://www.oktatas.hu/pub_bin/dload/kozoktatas/ped_TER/TER_tajekoztato_OH_2024.pdf</a:t>
            </a:r>
            <a:r>
              <a:rPr lang="hu-HU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/>
              </a:rPr>
              <a:t> </a:t>
            </a:r>
            <a:r>
              <a:rPr lang="hu-HU" sz="16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/>
              </a:rPr>
              <a:t>Letöltés ideje: 2025. 04</a:t>
            </a:r>
            <a:r>
              <a:rPr lang="hu-HU" sz="18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/>
              </a:rPr>
              <a:t>. </a:t>
            </a:r>
            <a:r>
              <a:rPr lang="hu-HU" sz="16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/>
              </a:rPr>
              <a:t>25.</a:t>
            </a:r>
            <a:endParaRPr lang="hu-HU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6315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5E90391-E254-44C8-82CD-ED82D4ACB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204" y="365125"/>
            <a:ext cx="10407595" cy="1209233"/>
          </a:xfrm>
        </p:spPr>
        <p:txBody>
          <a:bodyPr/>
          <a:lstStyle/>
          <a:p>
            <a:r>
              <a:rPr lang="hu-HU" dirty="0"/>
              <a:t>             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Fejlesztendő területek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D8661BB-E662-45D7-94BE-69B4A291B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130" y="1741336"/>
            <a:ext cx="10558670" cy="4435627"/>
          </a:xfrm>
        </p:spPr>
        <p:txBody>
          <a:bodyPr>
            <a:normAutofit fontScale="92500" lnSpcReduction="10000"/>
          </a:bodyPr>
          <a:lstStyle/>
          <a:p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A fejlesztendő teljesítményt nyújtó értékelt személy esetében                       az értékelő vezető rögzíti a teljesítményértékelési elektronikus rendszerben </a:t>
            </a:r>
            <a:r>
              <a:rPr lang="hu-HU" u="sng" dirty="0">
                <a:solidFill>
                  <a:schemeClr val="accent1">
                    <a:lumMod val="75000"/>
                  </a:schemeClr>
                </a:solidFill>
              </a:rPr>
              <a:t>a fejlesztendő terület megnevezését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,                                                            valamint az értékelt személlyel közösen meghatározott </a:t>
            </a:r>
            <a:r>
              <a:rPr lang="hu-HU" u="sng" dirty="0">
                <a:solidFill>
                  <a:schemeClr val="accent1">
                    <a:lumMod val="75000"/>
                  </a:schemeClr>
                </a:solidFill>
              </a:rPr>
              <a:t>fejlesztési eszközt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hu-HU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Az </a:t>
            </a:r>
            <a:r>
              <a:rPr lang="hu-HU" dirty="0" err="1">
                <a:solidFill>
                  <a:schemeClr val="accent1">
                    <a:lumMod val="75000"/>
                  </a:schemeClr>
                </a:solidFill>
              </a:rPr>
              <a:t>alulteljesítésnél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 javasolt azonosítani annak okait.                                                        Ha a vezető beazonosítja a gyenge területeket,                                                 és ezek fejlesztéssel kezelhetők,                                                                             akkor a fejlesztendő területek mellé képzések javasolhatók.</a:t>
            </a:r>
          </a:p>
          <a:p>
            <a:pPr marL="0" indent="0">
              <a:buNone/>
            </a:pPr>
            <a:endParaRPr lang="hu-HU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Ha több fejlesztendő terület is van, érdemes fontossági sorrendet felállítani, és két-három legfontosabb fejlesztési célt kiemelni.</a:t>
            </a:r>
          </a:p>
        </p:txBody>
      </p:sp>
    </p:spTree>
    <p:extLst>
      <p:ext uri="{BB962C8B-B14F-4D97-AF65-F5344CB8AC3E}">
        <p14:creationId xmlns:p14="http://schemas.microsoft.com/office/powerpoint/2010/main" val="29767181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11C7F45-94E4-4B54-923C-B08E311F2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           </a:t>
            </a:r>
            <a:r>
              <a:rPr lang="hu-HU" sz="31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Az illetményeltérítés lehetőségei                                  a teljesítményértékelési időszak lezárása után         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D559D0D-3773-4592-8E92-9010782F9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u-H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Púétv. 160. § (7) bekezdésének rendelkezése szerint a teljesítményértékelés eredményeként a munkáltató első alkalommal 2025. szeptember 1-jével állapíthat meg módosított illetményt.</a:t>
            </a:r>
          </a:p>
          <a:p>
            <a:r>
              <a:rPr lang="hu-H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Arra nézve, hogy az azonos teljesítményszintű értékelt személyek illetményét egymáshoz képest hogyan állapítsa meg a munkáltató, nincs jogszabályban lefektetett kötelezően követendő szabály.</a:t>
            </a:r>
          </a:p>
          <a:p>
            <a:r>
              <a:rPr lang="hu-H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 havi illetmény a teljesítményértékelés eredménye alapján alacsonyabb összegben nem határozható meg. </a:t>
            </a:r>
          </a:p>
          <a:p>
            <a:r>
              <a:rPr lang="hu-H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 illetménnyel kapcsolatos munkáltatói jogkört az intézmény igazgatója,                                     tankerületi központ által fenntartott intézményben foglalkoztatott esetén a tankerületi központ igazgatója gyakorolja.                                                                                                                                         Utóbbi esetben az intézmény igazgatójának javaslattételi joga van [Púétv. 17. § (1), (5)-(6) bekezdés]</a:t>
            </a:r>
          </a:p>
        </p:txBody>
      </p:sp>
    </p:spTree>
    <p:extLst>
      <p:ext uri="{BB962C8B-B14F-4D97-AF65-F5344CB8AC3E}">
        <p14:creationId xmlns:p14="http://schemas.microsoft.com/office/powerpoint/2010/main" val="510863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65ECCED-A8F4-4B3E-A1BE-A8A89CB87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21769"/>
          </a:xfrm>
        </p:spPr>
        <p:txBody>
          <a:bodyPr/>
          <a:lstStyle/>
          <a:p>
            <a:r>
              <a:rPr lang="hu-HU" dirty="0"/>
              <a:t>  </a:t>
            </a:r>
            <a:r>
              <a:rPr lang="hu-HU" sz="4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A teljesítményszint meghatározása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103250A-E45B-439C-885D-6BA5963EC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325" y="1486894"/>
            <a:ext cx="10590475" cy="5005981"/>
          </a:xfrm>
        </p:spPr>
        <p:txBody>
          <a:bodyPr>
            <a:normAutofit fontScale="92500" lnSpcReduction="10000"/>
          </a:bodyPr>
          <a:lstStyle/>
          <a:p>
            <a:r>
              <a:rPr lang="hu-HU" i="1" dirty="0">
                <a:solidFill>
                  <a:schemeClr val="accent1">
                    <a:lumMod val="75000"/>
                  </a:schemeClr>
                </a:solidFill>
              </a:rPr>
              <a:t>Nincs olyan jogszabály vagy hivatali ajánlás, amely meghatározná, hogy egy-egy intézményben az értékeltek hány százaléka kaphat kiemelkedő, átlagos vagy fejlesztendő teljesítményszintű értékelést.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  </a:t>
            </a:r>
          </a:p>
          <a:p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Az is lehetséges tehát, hogy egy intézmény minden pedagógusa kiemelkedő teljesítményszintet érjen el. </a:t>
            </a:r>
            <a:r>
              <a:rPr lang="hu-HU" b="1" dirty="0">
                <a:solidFill>
                  <a:schemeClr val="accent1">
                    <a:lumMod val="75000"/>
                  </a:schemeClr>
                </a:solidFill>
              </a:rPr>
              <a:t>Ez azonban a legkevésbé sem lenne életszerű vagy célszerű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, mert a gyakorlat azt mutatja, hogy </a:t>
            </a:r>
            <a:r>
              <a:rPr lang="hu-HU" u="sng" dirty="0">
                <a:solidFill>
                  <a:schemeClr val="accent1">
                    <a:lumMod val="75000"/>
                  </a:schemeClr>
                </a:solidFill>
              </a:rPr>
              <a:t>minden intézményben vannak kiválóan teljesítő kollégák, de mindenhol vannak a kényelmesebb megoldásokat választó átlagos teljesítményt nyújtók is. Őket nagy hiba lenne kiemelkedő teljesítményszinttel értékelni. </a:t>
            </a:r>
          </a:p>
          <a:p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Ugyanakkor azokat a kollégákat, akiknek munkavégzése rendszeresen kifogásolható, eredményeik nem ütik meg az elvárható mértéket, </a:t>
            </a:r>
            <a:r>
              <a:rPr lang="hu-HU" b="1" dirty="0">
                <a:solidFill>
                  <a:schemeClr val="accent1">
                    <a:lumMod val="75000"/>
                  </a:schemeClr>
                </a:solidFill>
              </a:rPr>
              <a:t>az alapos adatgyűjtés és előzetes értékelés után az értékelő beszélgetésen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 a fejlesztendő teljesítményszintű kategóriába sorolhatja őket az értékelő vezető.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049709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6AB9BB9-D5DF-4380-BC5A-952B1F7F4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16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A teljesítmény értékelési rendszerre (TÉR), mint teljesítmény elismerési rendszerre (TER) is</a:t>
            </a:r>
            <a:br>
              <a:rPr lang="hu-HU" sz="16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</a:br>
            <a:r>
              <a:rPr lang="hu-HU" sz="16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                                       </a:t>
            </a:r>
            <a:br>
              <a:rPr lang="hu-HU" sz="16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</a:br>
            <a:r>
              <a:rPr lang="hu-HU" sz="16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                                                    tekintsen az igazgató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D06750E-6BB7-4E86-84BE-E631036E7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/>
              <a:t>                                       </a:t>
            </a:r>
            <a:r>
              <a:rPr lang="hu-H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 pénzbeli ösztönzők I.                                                      	                                  </a:t>
            </a: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(Éljen vele a vezető!)</a:t>
            </a:r>
          </a:p>
          <a:p>
            <a:r>
              <a:rPr lang="hu-HU" sz="18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Vezetői felelősség:                                                                                                                                                             </a:t>
            </a:r>
            <a:r>
              <a:rPr lang="hu-HU" sz="1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vezetők sokat tehetnek azért, hogy a pedagógusok motiváltak legyenek. Pl.:                                                               - visszajelzésekkel lehetőséget nyújthatnak a fejlődésre,                                                                                                       -inspiráló légkört alakíthatnak ki.</a:t>
            </a:r>
          </a:p>
          <a:p>
            <a:r>
              <a:rPr lang="hu-HU" sz="18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Kommunikáció:</a:t>
            </a:r>
            <a:r>
              <a:rPr lang="hu-HU" sz="1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- </a:t>
            </a:r>
            <a:r>
              <a:rPr lang="hu-HU" sz="1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munkavállalókra motiválóan hat, ha kikérik és figyelembe veszik a véleményüket.                                                 - Szintén motiváló, ha megfelelően tájékoztatják a munkahelyi folyamatokról,                                                                   ha megadják nekik a döntéshez szükséges információt.</a:t>
            </a:r>
          </a:p>
          <a:p>
            <a:r>
              <a:rPr lang="hu-HU" sz="18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Megbecsülés:                                                                                                                                                                 </a:t>
            </a:r>
            <a:r>
              <a:rPr lang="hu-HU" sz="1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jól végzett munka, a teljesítmény értékelése – még akkor is, ha nem pénzbeli -                                                  (pl.: szóbeli elismerés a közösség előtt) ösztönzőleg hat.</a:t>
            </a:r>
          </a:p>
          <a:p>
            <a:r>
              <a:rPr lang="hu-HU" sz="18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Előmeneteli lehetőség:                                                                                                                                              </a:t>
            </a:r>
            <a:r>
              <a:rPr lang="hu-HU" sz="1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Olyan karrierutakat kell kidolgozni / felkínálni, melyekben az egyén szakmailag fejlődhet.                                                   Pl.: mesterprogram készítését támogatni az igazgatónak.</a:t>
            </a:r>
          </a:p>
        </p:txBody>
      </p:sp>
    </p:spTree>
    <p:extLst>
      <p:ext uri="{BB962C8B-B14F-4D97-AF65-F5344CB8AC3E}">
        <p14:creationId xmlns:p14="http://schemas.microsoft.com/office/powerpoint/2010/main" val="21919324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FB0C8E3-9CB5-41D2-A851-F200FDFE6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1600" dirty="0">
                <a:solidFill>
                  <a:srgbClr val="4472C4">
                    <a:lumMod val="75000"/>
                  </a:srgbClr>
                </a:solidFill>
                <a:latin typeface="Arial Black" panose="020B0A04020102020204" pitchFamily="34" charset="0"/>
              </a:rPr>
              <a:t>A teljesítmény értékelési rendszerre (TÉR), mint teljesítmény elismerési rendszerre (TER) is</a:t>
            </a:r>
            <a:br>
              <a:rPr lang="hu-HU" sz="1600" dirty="0">
                <a:solidFill>
                  <a:srgbClr val="4472C4">
                    <a:lumMod val="75000"/>
                  </a:srgbClr>
                </a:solidFill>
                <a:latin typeface="Arial Black" panose="020B0A04020102020204" pitchFamily="34" charset="0"/>
              </a:rPr>
            </a:br>
            <a:r>
              <a:rPr lang="hu-HU" sz="1600" dirty="0">
                <a:solidFill>
                  <a:srgbClr val="4472C4">
                    <a:lumMod val="75000"/>
                  </a:srgbClr>
                </a:solidFill>
                <a:latin typeface="Arial Black" panose="020B0A04020102020204" pitchFamily="34" charset="0"/>
              </a:rPr>
              <a:t>                                        </a:t>
            </a:r>
            <a:br>
              <a:rPr lang="hu-HU" sz="1600" dirty="0">
                <a:solidFill>
                  <a:srgbClr val="4472C4">
                    <a:lumMod val="75000"/>
                  </a:srgbClr>
                </a:solidFill>
                <a:latin typeface="Arial Black" panose="020B0A04020102020204" pitchFamily="34" charset="0"/>
              </a:rPr>
            </a:br>
            <a:r>
              <a:rPr lang="hu-HU" sz="1600" dirty="0">
                <a:solidFill>
                  <a:srgbClr val="4472C4">
                    <a:lumMod val="75000"/>
                  </a:srgbClr>
                </a:solidFill>
                <a:latin typeface="Arial Black" panose="020B0A04020102020204" pitchFamily="34" charset="0"/>
              </a:rPr>
              <a:t>                                                     tekintsen az igazgató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368D36C-34AD-4D6A-84C0-1451D7CFE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0547" y="1788696"/>
            <a:ext cx="10383253" cy="4388268"/>
          </a:xfrm>
        </p:spPr>
        <p:txBody>
          <a:bodyPr/>
          <a:lstStyle/>
          <a:p>
            <a:pPr marL="0" indent="0">
              <a:buNone/>
            </a:pPr>
            <a:r>
              <a:rPr lang="hu-H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Nem pénzbeli ösztönzők II.                                                      	                                  </a:t>
            </a: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(Éljen vele a vezető!)</a:t>
            </a:r>
          </a:p>
          <a:p>
            <a:pPr marL="0" indent="0">
              <a:buNone/>
            </a:pPr>
            <a:endParaRPr lang="hu-HU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18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Kihívást jelentő érdekes munka:                                                                                                                                            </a:t>
            </a:r>
            <a:r>
              <a:rPr lang="hu-HU" sz="1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Komplex feladatmegoldás, önállóság, sokfajta készség kihasználására lehetőséget biztosítani.                                                      Pl.: versenyek, rendezvények megszervezésére adott megbízás, beiskolázással kapcsolatos feladatok                                                                                             (Különösen motiváló lehet, ha a kolléga érzi, hogy az intézmény érdekében fontos feladattal bízták meg.)</a:t>
            </a:r>
          </a:p>
          <a:p>
            <a:r>
              <a:rPr lang="hu-HU" sz="18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Folyamatos visszajelzés a teljesítményről:                                                                                                                   </a:t>
            </a:r>
            <a:r>
              <a:rPr lang="hu-HU" sz="1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Akár pozitív, akár negatív (építő kritika!), a visszajelzés mindenképpen motivál.                                                              ( A rosszul kezelt visszajelzés és a nem megfelelő kommunikáció </a:t>
            </a:r>
            <a:r>
              <a:rPr lang="hu-HU" sz="1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demotiváló</a:t>
            </a:r>
            <a:r>
              <a:rPr lang="hu-HU" sz="1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621317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1CB1C45-4151-413C-A237-B0F67DA3C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211373"/>
          </a:xfrm>
        </p:spPr>
        <p:txBody>
          <a:bodyPr>
            <a:normAutofit/>
          </a:bodyPr>
          <a:lstStyle/>
          <a:p>
            <a:r>
              <a:rPr lang="hu-HU" sz="3200" dirty="0">
                <a:latin typeface="Arial Black" panose="020B0A04020102020204" pitchFamily="34" charset="0"/>
              </a:rPr>
              <a:t> </a:t>
            </a:r>
            <a:r>
              <a:rPr lang="hu-HU" sz="32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Miért szükségszerű a teljesítményértékelés?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455F6D3-7C05-4042-B958-613CAF34C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9853"/>
            <a:ext cx="10515600" cy="3947110"/>
          </a:xfrm>
        </p:spPr>
        <p:txBody>
          <a:bodyPr/>
          <a:lstStyle/>
          <a:p>
            <a:pPr marL="0" indent="0">
              <a:buNone/>
            </a:pPr>
            <a:r>
              <a:rPr lang="hu-HU" u="sng" dirty="0">
                <a:solidFill>
                  <a:schemeClr val="accent1">
                    <a:lumMod val="75000"/>
                  </a:schemeClr>
                </a:solidFill>
              </a:rPr>
              <a:t>Mert:</a:t>
            </a:r>
          </a:p>
          <a:p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ösztönző, motiváló hatással van a munkavállalók számára,</a:t>
            </a:r>
          </a:p>
          <a:p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kiváló lehetőség a kollégák jobb megismerésére,</a:t>
            </a:r>
          </a:p>
          <a:p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fejlesztési és fejlődési folyamat alapját képezi,</a:t>
            </a:r>
          </a:p>
          <a:p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összehangolja a szervezeti és egyéni célokat,</a:t>
            </a:r>
          </a:p>
          <a:p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az esetleges szervezeti problémák megismerését biztosítja,</a:t>
            </a:r>
          </a:p>
          <a:p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javítja a vezető és a beosztottak közötti kommunikációt.</a:t>
            </a:r>
          </a:p>
        </p:txBody>
      </p:sp>
    </p:spTree>
    <p:extLst>
      <p:ext uri="{BB962C8B-B14F-4D97-AF65-F5344CB8AC3E}">
        <p14:creationId xmlns:p14="http://schemas.microsoft.com/office/powerpoint/2010/main" val="13590737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37BC441-FD8E-4B86-818A-84764747D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692" y="365125"/>
            <a:ext cx="10487108" cy="1074061"/>
          </a:xfrm>
        </p:spPr>
        <p:txBody>
          <a:bodyPr/>
          <a:lstStyle/>
          <a:p>
            <a:r>
              <a:rPr lang="hu-HU" dirty="0"/>
              <a:t>                      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HIVATKOZÁSOK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EF1C1AB-6D07-4F3B-84FF-FD76FCE71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153" y="1439186"/>
            <a:ext cx="10725648" cy="5327374"/>
          </a:xfrm>
        </p:spPr>
        <p:txBody>
          <a:bodyPr>
            <a:normAutofit fontScale="92500" lnSpcReduction="20000"/>
          </a:bodyPr>
          <a:lstStyle/>
          <a:p>
            <a:r>
              <a:rPr lang="hu-HU" sz="2400" b="1" u="sng" dirty="0">
                <a:solidFill>
                  <a:schemeClr val="accent1">
                    <a:lumMod val="75000"/>
                  </a:schemeClr>
                </a:solidFill>
              </a:rPr>
              <a:t>Jogszabályi háttér: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2011. évi CXC. törvény a nemzeti köznevelésről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2023. évi LII. Törvény a pedagógusok új életpályájáról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20/2012. (VIII. 31.) EMMI rendelet a nevelési-oktatási intézmények működéséről és a köznevelési intézmények névhasználatáról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401/2023. (VIII.30.) Korm. rendelet a pedagógusok új életpályájáról szóló 2023. évi LII. Törvény végrehajtásáról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18/2024 (IV. </a:t>
            </a:r>
            <a:r>
              <a:rPr lang="hu-HU" sz="2000">
                <a:solidFill>
                  <a:schemeClr val="accent1">
                    <a:lumMod val="75000"/>
                  </a:schemeClr>
                </a:solidFill>
              </a:rPr>
              <a:t>4.) </a:t>
            </a: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BM rendelet a pedagógusok teljesítményértékeléséről</a:t>
            </a:r>
          </a:p>
          <a:p>
            <a:pPr marL="0" indent="0">
              <a:buNone/>
            </a:pPr>
            <a:endParaRPr lang="hu-HU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sz="2400" b="1" u="sng" dirty="0">
                <a:solidFill>
                  <a:schemeClr val="accent1">
                    <a:lumMod val="75000"/>
                  </a:schemeClr>
                </a:solidFill>
              </a:rPr>
              <a:t>Felhasznált irodalom: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Oktatási Hivatal honlapja: TÉR dokumentumok</a:t>
            </a:r>
          </a:p>
          <a:p>
            <a:pPr marL="0" indent="0">
              <a:buNone/>
            </a:pPr>
            <a:r>
              <a:rPr lang="hu-HU" sz="1600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https://www.oktatas.hu/kozneveles/pedagogus_teljesitmenyertekeles/ped_ter_dokumentumok</a:t>
            </a:r>
            <a:r>
              <a:rPr lang="hu-HU" sz="1600" dirty="0">
                <a:solidFill>
                  <a:schemeClr val="accent1">
                    <a:lumMod val="75000"/>
                  </a:schemeClr>
                </a:solidFill>
              </a:rPr>
              <a:t>  Letöltés ideje: 2025. 05. 04.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Dr. </a:t>
            </a:r>
            <a:r>
              <a:rPr lang="hu-HU" sz="2000" dirty="0" err="1">
                <a:solidFill>
                  <a:schemeClr val="accent1">
                    <a:lumMod val="75000"/>
                  </a:schemeClr>
                </a:solidFill>
              </a:rPr>
              <a:t>Puszter</a:t>
            </a: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 Bernadett: A pedagógusok, vezetők teljesítményértékelési rendszere (prezentáció)</a:t>
            </a:r>
          </a:p>
          <a:p>
            <a:pPr marL="0" indent="0">
              <a:buNone/>
            </a:pPr>
            <a:r>
              <a:rPr lang="hu-HU" sz="1600" dirty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https://www.oktatas.hu/kozneveles/pedagogus_teljesitmenyertekeles/gyik_segedletek</a:t>
            </a:r>
            <a:r>
              <a:rPr lang="hu-HU" sz="1600" dirty="0">
                <a:solidFill>
                  <a:schemeClr val="accent1">
                    <a:lumMod val="75000"/>
                  </a:schemeClr>
                </a:solidFill>
              </a:rPr>
              <a:t>  Letöltés ideje: 2025. 05. 04.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E Kréta TÉR Tudásbázisa</a:t>
            </a:r>
          </a:p>
          <a:p>
            <a:pPr marL="0" indent="0">
              <a:buNone/>
            </a:pPr>
            <a:r>
              <a:rPr lang="hu-HU" sz="1500" dirty="0">
                <a:solidFill>
                  <a:schemeClr val="accent1">
                    <a:lumMod val="75000"/>
                  </a:schemeClr>
                </a:solidFill>
                <a:hlinkClick r:id="rId4"/>
              </a:rPr>
              <a:t>https://tudasbazis.ekreta.hu/pages/viewpage.action?pageId=120359509</a:t>
            </a:r>
            <a:r>
              <a:rPr lang="hu-HU" sz="1500" dirty="0">
                <a:solidFill>
                  <a:schemeClr val="accent1">
                    <a:lumMod val="75000"/>
                  </a:schemeClr>
                </a:solidFill>
              </a:rPr>
              <a:t>  Letöltés ideje: 2025. 05. 04.</a:t>
            </a:r>
          </a:p>
          <a:p>
            <a:pPr marL="0" indent="0">
              <a:buNone/>
            </a:pPr>
            <a:endParaRPr lang="hu-HU" sz="15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hu-HU" sz="15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hu-HU" sz="2400" b="1" dirty="0"/>
          </a:p>
        </p:txBody>
      </p:sp>
    </p:spTree>
    <p:extLst>
      <p:ext uri="{BB962C8B-B14F-4D97-AF65-F5344CB8AC3E}">
        <p14:creationId xmlns:p14="http://schemas.microsoft.com/office/powerpoint/2010/main" val="41560901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2051A06-DA2D-4320-9781-B9921FF2EB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z="4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Köszönöm a figyelmet,</a:t>
            </a:r>
            <a:br>
              <a:rPr lang="hu-HU" sz="4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</a:br>
            <a:r>
              <a:rPr lang="hu-HU" sz="400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az együtt gondolkodást</a:t>
            </a:r>
            <a:r>
              <a:rPr lang="hu-HU" sz="4000" dirty="0">
                <a:solidFill>
                  <a:schemeClr val="accent1">
                    <a:lumMod val="75000"/>
                  </a:schemeClr>
                </a:solidFill>
                <a:latin typeface="Trebuchet MS" panose="020B0603020202020204"/>
              </a:rPr>
              <a:t>!</a:t>
            </a:r>
            <a:endParaRPr lang="hu-H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4135882A-024B-4D3A-966D-07C18E6140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  <a:p>
            <a:endParaRPr lang="hu-HU" dirty="0"/>
          </a:p>
          <a:p>
            <a:r>
              <a:rPr lang="hu-HU" dirty="0"/>
              <a:t>                                                                      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hotyajanosne@gmail.com</a:t>
            </a:r>
          </a:p>
        </p:txBody>
      </p:sp>
    </p:spTree>
    <p:extLst>
      <p:ext uri="{BB962C8B-B14F-4D97-AF65-F5344CB8AC3E}">
        <p14:creationId xmlns:p14="http://schemas.microsoft.com/office/powerpoint/2010/main" val="2116097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65A68D0-65CA-4C24-8BD8-F2B35040F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936" y="365126"/>
            <a:ext cx="10526864" cy="907084"/>
          </a:xfrm>
        </p:spPr>
        <p:txBody>
          <a:bodyPr>
            <a:normAutofit/>
          </a:bodyPr>
          <a:lstStyle/>
          <a:p>
            <a:r>
              <a:rPr lang="hu-HU" sz="32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  </a:t>
            </a:r>
            <a:r>
              <a:rPr lang="hu-HU" sz="4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A helyi szabályozás célszerűsége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1926451-0765-4EDC-8C1A-E41ECF101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442" y="1216550"/>
            <a:ext cx="11577099" cy="5432903"/>
          </a:xfrm>
        </p:spPr>
        <p:txBody>
          <a:bodyPr>
            <a:normAutofit fontScale="77500" lnSpcReduction="20000"/>
          </a:bodyPr>
          <a:lstStyle/>
          <a:p>
            <a:endParaRPr lang="hu-HU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sz="2400" dirty="0">
                <a:solidFill>
                  <a:schemeClr val="accent1">
                    <a:lumMod val="75000"/>
                  </a:schemeClr>
                </a:solidFill>
              </a:rPr>
              <a:t>Jogszabály nem írja elő, azonban érdemes valamilyen mértékben formalizálni a végrehajtás helyi szabályait, mert ez sokkal követhetőbbé teszi a teljesítményértékelési rendszer bevezetésével, tervezésével és végrehajtásával kapcsolatos feladatokat</a:t>
            </a:r>
            <a:r>
              <a:rPr lang="hu-HU" sz="2400">
                <a:solidFill>
                  <a:schemeClr val="accent1">
                    <a:lumMod val="75000"/>
                  </a:schemeClr>
                </a:solidFill>
              </a:rPr>
              <a:t>, valamint </a:t>
            </a:r>
            <a:r>
              <a:rPr lang="hu-HU" sz="2400" dirty="0">
                <a:solidFill>
                  <a:schemeClr val="accent1">
                    <a:lumMod val="75000"/>
                  </a:schemeClr>
                </a:solidFill>
              </a:rPr>
              <a:t>világosabbá teszi az értékelendő személyekkel szembeni elvárásokat is.</a:t>
            </a:r>
          </a:p>
          <a:p>
            <a:r>
              <a:rPr lang="hu-HU" sz="2400" dirty="0">
                <a:solidFill>
                  <a:schemeClr val="accent1">
                    <a:lumMod val="75000"/>
                  </a:schemeClr>
                </a:solidFill>
              </a:rPr>
              <a:t>Fontos, hogy a folyamat tervezetten, szabályozottan és folyamatosan </a:t>
            </a:r>
            <a:r>
              <a:rPr lang="hu-HU" sz="2400" dirty="0" err="1">
                <a:solidFill>
                  <a:schemeClr val="accent1">
                    <a:lumMod val="75000"/>
                  </a:schemeClr>
                </a:solidFill>
              </a:rPr>
              <a:t>működjön</a:t>
            </a:r>
            <a:r>
              <a:rPr lang="hu-HU" sz="2400" dirty="0">
                <a:solidFill>
                  <a:schemeClr val="accent1">
                    <a:lumMod val="75000"/>
                  </a:schemeClr>
                </a:solidFill>
              </a:rPr>
              <a:t>,                                                                           és lehetőség szerint fejlesztő, támogató módon hasson.</a:t>
            </a:r>
          </a:p>
          <a:p>
            <a:pPr marL="0" indent="0">
              <a:buNone/>
            </a:pPr>
            <a:endParaRPr lang="hu-HU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sz="2400" u="sng" dirty="0">
                <a:solidFill>
                  <a:schemeClr val="accent1">
                    <a:lumMod val="75000"/>
                  </a:schemeClr>
                </a:solidFill>
              </a:rPr>
              <a:t>A helyi szabályzatban többek között ajánlott rögzíteni:</a:t>
            </a:r>
          </a:p>
          <a:p>
            <a:pPr marL="0" indent="0">
              <a:buNone/>
            </a:pPr>
            <a:r>
              <a:rPr lang="hu-HU" sz="2400" dirty="0">
                <a:solidFill>
                  <a:schemeClr val="accent1">
                    <a:lumMod val="75000"/>
                  </a:schemeClr>
                </a:solidFill>
              </a:rPr>
              <a:t>     </a:t>
            </a:r>
            <a:r>
              <a:rPr lang="hu-HU" sz="2300" dirty="0">
                <a:solidFill>
                  <a:schemeClr val="accent1">
                    <a:lumMod val="75000"/>
                  </a:schemeClr>
                </a:solidFill>
              </a:rPr>
              <a:t>- A közreműködő személyek (igh., az értékelendő személy munkaközösségének vezetője / vezetői) megbízását.</a:t>
            </a:r>
            <a:r>
              <a:rPr lang="hu-HU" sz="2300" u="sng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                                                       (</a:t>
            </a:r>
            <a:r>
              <a:rPr lang="hu-HU" sz="2300" dirty="0">
                <a:solidFill>
                  <a:schemeClr val="accent1">
                    <a:lumMod val="75000"/>
                  </a:schemeClr>
                </a:solidFill>
              </a:rPr>
              <a:t>Munkaköri </a:t>
            </a:r>
            <a:r>
              <a:rPr lang="hu-HU" sz="2300" dirty="0" err="1">
                <a:solidFill>
                  <a:schemeClr val="accent1">
                    <a:lumMod val="75000"/>
                  </a:schemeClr>
                </a:solidFill>
              </a:rPr>
              <a:t>leírásszerűen</a:t>
            </a:r>
            <a:r>
              <a:rPr lang="hu-HU" sz="2300" dirty="0">
                <a:solidFill>
                  <a:schemeClr val="accent1">
                    <a:lumMod val="75000"/>
                  </a:schemeClr>
                </a:solidFill>
              </a:rPr>
              <a:t> meghatározni, milyen feladatokat kell elvégezniük a tanév során.  </a:t>
            </a:r>
            <a:r>
              <a:rPr lang="hu-HU" sz="2300" u="sng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                                                </a:t>
            </a:r>
            <a:r>
              <a:rPr lang="hu-HU" sz="2300" dirty="0">
                <a:solidFill>
                  <a:schemeClr val="accent1">
                    <a:lumMod val="75000"/>
                  </a:schemeClr>
                </a:solidFill>
              </a:rPr>
              <a:t>Az egyes pedagógusok értékeléséhez célszerű név szerint hozzárendelni az abban közreműködéssel megbízott kollégákat.                                                                                                                                                                                  A közreműködő kollégák ütemtervet készítenek a munkájukról,                                                                                                       melynek sarokköveit megismertetik az értékelendő személyekkel.)</a:t>
            </a:r>
          </a:p>
          <a:p>
            <a:pPr marL="0" indent="0">
              <a:buNone/>
            </a:pPr>
            <a:r>
              <a:rPr lang="hu-HU" sz="2300" dirty="0">
                <a:solidFill>
                  <a:schemeClr val="accent1">
                    <a:lumMod val="75000"/>
                  </a:schemeClr>
                </a:solidFill>
              </a:rPr>
              <a:t>    - Javasolt rögzíteni benne, hogy a személyes </a:t>
            </a:r>
            <a:r>
              <a:rPr lang="hu-HU" sz="2300" dirty="0" err="1">
                <a:solidFill>
                  <a:schemeClr val="accent1">
                    <a:lumMod val="75000"/>
                  </a:schemeClr>
                </a:solidFill>
              </a:rPr>
              <a:t>teljesítménycélonként</a:t>
            </a:r>
            <a:r>
              <a:rPr lang="hu-HU" sz="2300" dirty="0">
                <a:solidFill>
                  <a:schemeClr val="accent1">
                    <a:lumMod val="75000"/>
                  </a:schemeClr>
                </a:solidFill>
              </a:rPr>
              <a:t> elérhető maximális 8 pontból                                        milyen szintű teljesítés esetén hány pont szerezhető meg,                                                                                                              vagy egyes indikátoroknál 3 pontból mikor kell 0-1-2-3 pontot adni?                                                                                               Célszerű sajátos intézményi értékelési táblázatot és pontozást kidolgozni (ne essünk túlzásba!).</a:t>
            </a:r>
          </a:p>
          <a:p>
            <a:pPr marL="0" indent="0">
              <a:buNone/>
            </a:pPr>
            <a:r>
              <a:rPr lang="hu-HU" sz="2300" dirty="0">
                <a:solidFill>
                  <a:schemeClr val="accent1">
                    <a:lumMod val="75000"/>
                  </a:schemeClr>
                </a:solidFill>
              </a:rPr>
              <a:t>   - Szükség esetén a szempontokat konkrét, megfogható tevékenységekre (indikátorokra) lebontani,                                                az alpontokat intézményhez igazítani. Pl.: 5. szempont</a:t>
            </a:r>
          </a:p>
          <a:p>
            <a:pPr marL="0" indent="0">
              <a:buNone/>
            </a:pPr>
            <a:endParaRPr lang="hu-HU" sz="23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280279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205C0AF-21A8-4F79-8B3F-935600768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     </a:t>
            </a:r>
            <a:r>
              <a:rPr lang="hu-HU" sz="4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A teljesítményértékelés menete I.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7B04AA7-37E1-47C5-95A0-F208617ED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1" cy="4802187"/>
          </a:xfrm>
        </p:spPr>
        <p:txBody>
          <a:bodyPr>
            <a:normAutofit fontScale="92500" lnSpcReduction="20000"/>
          </a:bodyPr>
          <a:lstStyle/>
          <a:p>
            <a:endParaRPr lang="hu-HU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hu-HU" sz="2000" b="1" u="sng" dirty="0">
                <a:solidFill>
                  <a:schemeClr val="accent1">
                    <a:lumMod val="75000"/>
                  </a:schemeClr>
                </a:solidFill>
              </a:rPr>
              <a:t>Az egyedi intézményi értékelési szempont meghatározása az adott tanévre szólóan,                    augusztus 25-ig</a:t>
            </a: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</a:rPr>
              <a:t>.                                                                                                                                              </a:t>
            </a: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(Többcélú intézmény esetén fontos,                                                                                                                          hogy a szempont minden intézményegységre értelmezhető legyen.)</a:t>
            </a:r>
          </a:p>
          <a:p>
            <a:endParaRPr lang="hu-HU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hu-HU" sz="2000" b="1" u="sng" dirty="0">
                <a:solidFill>
                  <a:schemeClr val="accent1">
                    <a:lumMod val="75000"/>
                  </a:schemeClr>
                </a:solidFill>
              </a:rPr>
              <a:t>Személyre szabott éves teljesítménycélok kitűzése, legkésőbb szept. 30-ig</a:t>
            </a: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.                                     (Mérhető, dokumentálható, konkrét tevékenység legyen!                                                                              Ami nem mérhető, nem dokumentálható, az nehezen értékelhető objektív módon.)  </a:t>
            </a:r>
          </a:p>
          <a:p>
            <a:pPr marL="0" indent="0">
              <a:buNone/>
            </a:pP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     Nem biztos, hogy sikerül elérni – pl.: kompetenciaeredmények javulása -,                                                          	de a befektetett munka látható legyen!                            </a:t>
            </a:r>
          </a:p>
          <a:p>
            <a:pPr marL="0" indent="0">
              <a:buNone/>
            </a:pP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     </a:t>
            </a:r>
            <a:r>
              <a:rPr lang="hu-HU" sz="2000" u="sng" dirty="0">
                <a:solidFill>
                  <a:schemeClr val="accent1">
                    <a:lumMod val="75000"/>
                  </a:schemeClr>
                </a:solidFill>
              </a:rPr>
              <a:t>A </a:t>
            </a:r>
            <a:r>
              <a:rPr lang="hu-HU" sz="2000" u="sng" dirty="0" err="1">
                <a:solidFill>
                  <a:schemeClr val="accent1">
                    <a:lumMod val="75000"/>
                  </a:schemeClr>
                </a:solidFill>
              </a:rPr>
              <a:t>teljesítménycélonként</a:t>
            </a:r>
            <a:r>
              <a:rPr lang="hu-HU" sz="2000" u="sng" dirty="0">
                <a:solidFill>
                  <a:schemeClr val="accent1">
                    <a:lumMod val="75000"/>
                  </a:schemeClr>
                </a:solidFill>
              </a:rPr>
              <a:t> elérhető maximálisan 8 pontból szerezhető pontok                                             </a:t>
            </a: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hu-HU" sz="2000" u="sng" dirty="0">
                <a:solidFill>
                  <a:schemeClr val="accent1">
                    <a:lumMod val="75000"/>
                  </a:schemeClr>
                </a:solidFill>
              </a:rPr>
              <a:t>egy lehetséges megosztása:</a:t>
            </a:r>
          </a:p>
          <a:p>
            <a:pPr marL="0" indent="0">
              <a:buNone/>
            </a:pP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	50% alatti teljesülés esetén 0 pont</a:t>
            </a:r>
          </a:p>
          <a:p>
            <a:pPr marL="0" indent="0">
              <a:buNone/>
            </a:pP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	50 és 80% közötti teljesülés esetén 1-4 pont</a:t>
            </a:r>
          </a:p>
          <a:p>
            <a:pPr marL="0" indent="0">
              <a:buNone/>
            </a:pP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	80 és 100% közötti teljesülés esetén 5-8 pont</a:t>
            </a:r>
          </a:p>
          <a:p>
            <a:pPr marL="0" indent="0">
              <a:buNone/>
            </a:pP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      </a:t>
            </a:r>
          </a:p>
          <a:p>
            <a:pPr marL="0" indent="0">
              <a:buNone/>
            </a:pPr>
            <a:endParaRPr lang="hu-H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107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9B47816-62F4-445C-8D3F-7E1D41BED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 A </a:t>
            </a:r>
            <a:r>
              <a:rPr lang="hu-HU" sz="4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teljesítményértékelés menete II.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60A1905-1AF3-465E-A28B-BDC092FEB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0260"/>
            <a:ext cx="10515600" cy="501727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u-H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u-HU" sz="2200" b="1" u="sng" dirty="0">
                <a:solidFill>
                  <a:schemeClr val="accent1">
                    <a:lumMod val="75000"/>
                  </a:schemeClr>
                </a:solidFill>
              </a:rPr>
              <a:t>A megfigyelés időszaka</a:t>
            </a:r>
            <a:r>
              <a:rPr lang="hu-HU" sz="2200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                                                                                                (A vezetőnek és a közreműködőknek informálisan folyamatosan értékelnie kell a kollégák teljesítményét, feljegyzéseket készíteni, nyomon követni a célok teljesülését                                     és visszajelzéseket adni.                                                                                                                                  (Az </a:t>
            </a:r>
            <a:r>
              <a:rPr lang="hu-HU" sz="2200" dirty="0" err="1">
                <a:solidFill>
                  <a:schemeClr val="accent1">
                    <a:lumMod val="75000"/>
                  </a:schemeClr>
                </a:solidFill>
              </a:rPr>
              <a:t>eKRÉTA</a:t>
            </a:r>
            <a:r>
              <a:rPr lang="hu-HU" sz="2200" dirty="0">
                <a:solidFill>
                  <a:schemeClr val="accent1">
                    <a:lumMod val="75000"/>
                  </a:schemeClr>
                </a:solidFill>
              </a:rPr>
              <a:t> felületére közreműködőként és önértékelőként is </a:t>
            </a:r>
            <a:r>
              <a:rPr lang="hu-HU" sz="2200" b="1" u="sng" dirty="0">
                <a:solidFill>
                  <a:schemeClr val="accent1">
                    <a:lumMod val="75000"/>
                  </a:schemeClr>
                </a:solidFill>
              </a:rPr>
              <a:t>rövid</a:t>
            </a:r>
            <a:r>
              <a:rPr lang="hu-HU" sz="2200" dirty="0">
                <a:solidFill>
                  <a:schemeClr val="accent1">
                    <a:lumMod val="75000"/>
                  </a:schemeClr>
                </a:solidFill>
              </a:rPr>
              <a:t> értékeléseket kell feltölteni.)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u-HU" sz="2200" b="1" u="sng" dirty="0">
                <a:solidFill>
                  <a:schemeClr val="accent1">
                    <a:lumMod val="75000"/>
                  </a:schemeClr>
                </a:solidFill>
              </a:rPr>
              <a:t>Előzetes értékelési javaslat elkészítése </a:t>
            </a:r>
            <a:r>
              <a:rPr lang="hu-HU" sz="2200" dirty="0">
                <a:solidFill>
                  <a:schemeClr val="accent1">
                    <a:lumMod val="75000"/>
                  </a:schemeClr>
                </a:solidFill>
              </a:rPr>
              <a:t>és továbbítása a KRÉTA-ban                                                      az értékelendő személynek.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u-HU" sz="2200" b="1" dirty="0">
                <a:solidFill>
                  <a:schemeClr val="accent1">
                    <a:lumMod val="75000"/>
                  </a:schemeClr>
                </a:solidFill>
              </a:rPr>
              <a:t>Az értékelendő személy az előzetes értékelési javaslat ismeretében </a:t>
            </a:r>
            <a:r>
              <a:rPr lang="hu-HU" sz="2200" b="1" u="sng" dirty="0">
                <a:solidFill>
                  <a:schemeClr val="accent1">
                    <a:lumMod val="75000"/>
                  </a:schemeClr>
                </a:solidFill>
              </a:rPr>
              <a:t>önértékelést készíthet </a:t>
            </a:r>
            <a:r>
              <a:rPr lang="hu-HU" sz="2200" dirty="0">
                <a:solidFill>
                  <a:schemeClr val="accent1">
                    <a:lumMod val="75000"/>
                  </a:schemeClr>
                </a:solidFill>
              </a:rPr>
              <a:t>– amelyre az értékelő beszélgetés során ki kell térni -, amit megküld a KRÉTA-ban az értékelő vezetőnek. (Ezek után kerül sor az értékelő beszélgetésre.)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u-HU" sz="2200" b="1" u="sng" dirty="0">
                <a:solidFill>
                  <a:schemeClr val="accent1">
                    <a:lumMod val="75000"/>
                  </a:schemeClr>
                </a:solidFill>
              </a:rPr>
              <a:t>Teljesítményértékelő beszélgetés.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u-HU" sz="2200" b="1" dirty="0">
                <a:solidFill>
                  <a:schemeClr val="accent1">
                    <a:lumMod val="75000"/>
                  </a:schemeClr>
                </a:solidFill>
              </a:rPr>
              <a:t>Az értékelő vezető </a:t>
            </a:r>
            <a:r>
              <a:rPr lang="hu-HU" sz="2200" dirty="0">
                <a:solidFill>
                  <a:schemeClr val="accent1">
                    <a:lumMod val="75000"/>
                  </a:schemeClr>
                </a:solidFill>
              </a:rPr>
              <a:t>a teljesítményértékelés lefolytatását követően – az önértékelést is mérlegelve -, </a:t>
            </a:r>
            <a:r>
              <a:rPr lang="hu-HU" sz="2200" b="1" u="sng" dirty="0">
                <a:solidFill>
                  <a:schemeClr val="accent1">
                    <a:lumMod val="75000"/>
                  </a:schemeClr>
                </a:solidFill>
              </a:rPr>
              <a:t>megállapítja az értékelendő személy teljesítményszintjét</a:t>
            </a:r>
            <a:r>
              <a:rPr lang="hu-HU" sz="2200" u="sng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hu-HU" sz="2200" dirty="0">
                <a:solidFill>
                  <a:schemeClr val="accent1">
                    <a:lumMod val="75000"/>
                  </a:schemeClr>
                </a:solidFill>
              </a:rPr>
              <a:t> és erről őt tájékoztatja.</a:t>
            </a:r>
          </a:p>
          <a:p>
            <a:pPr marL="0" indent="0">
              <a:buNone/>
            </a:pPr>
            <a:endParaRPr lang="hu-HU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hu-HU" sz="1800" b="1" u="sng" dirty="0">
                <a:solidFill>
                  <a:schemeClr val="accent1">
                    <a:lumMod val="75000"/>
                  </a:schemeClr>
                </a:solidFill>
              </a:rPr>
              <a:t>Forrás:</a:t>
            </a:r>
            <a:r>
              <a:rPr lang="hu-HU" sz="1800" dirty="0">
                <a:solidFill>
                  <a:schemeClr val="accent1">
                    <a:lumMod val="75000"/>
                  </a:schemeClr>
                </a:solidFill>
              </a:rPr>
              <a:t> Gyakran ismételt kérdések _ Oktatási Hivatal                                                                                                             	</a:t>
            </a:r>
            <a:r>
              <a:rPr lang="hu-HU" sz="1700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https://www.oktatas.hu/kozneveles/pedagogus_teljesitmenyertekeles/gyik_segedletek</a:t>
            </a:r>
            <a:r>
              <a:rPr lang="hu-HU" sz="1700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hu-HU" sz="1500" dirty="0">
                <a:solidFill>
                  <a:schemeClr val="accent1">
                    <a:lumMod val="75000"/>
                  </a:schemeClr>
                </a:solidFill>
              </a:rPr>
              <a:t>Letöltés ideje: 2025. 04. 25.</a:t>
            </a:r>
          </a:p>
        </p:txBody>
      </p:sp>
    </p:spTree>
    <p:extLst>
      <p:ext uri="{BB962C8B-B14F-4D97-AF65-F5344CB8AC3E}">
        <p14:creationId xmlns:p14="http://schemas.microsoft.com/office/powerpoint/2010/main" val="1523681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292149A-96ED-4FD0-9EFC-8A7308907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A teljesítményértékelés menete III.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F24BC63-F71B-4A23-80BF-5D09B96E8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2553"/>
            <a:ext cx="10515600" cy="4634410"/>
          </a:xfrm>
        </p:spPr>
        <p:txBody>
          <a:bodyPr>
            <a:normAutofit lnSpcReduction="10000"/>
          </a:bodyPr>
          <a:lstStyle/>
          <a:p>
            <a:endParaRPr lang="hu-HU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hu-HU" sz="2600" dirty="0">
                <a:solidFill>
                  <a:schemeClr val="accent1">
                    <a:lumMod val="75000"/>
                  </a:schemeClr>
                </a:solidFill>
              </a:rPr>
              <a:t> Amennyiben az értékelendő személy a teljesítményértékelésével kapcsolatban észrevételt tesz, az észrevételeit a teljesítményértékelésnek tartalmaznia kell.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600" dirty="0">
                <a:solidFill>
                  <a:schemeClr val="accent1">
                    <a:lumMod val="75000"/>
                  </a:schemeClr>
                </a:solidFill>
              </a:rPr>
              <a:t> A véglegesített pontszámot és a teljesítményszintet az értékelt személlyel való közlést követően rögzíteni kell a teljesítményértékelési elektronikus rendszerben.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600" dirty="0">
                <a:solidFill>
                  <a:schemeClr val="accent1">
                    <a:lumMod val="75000"/>
                  </a:schemeClr>
                </a:solidFill>
              </a:rPr>
              <a:t> A véglegesített értékelést az értékeltszemélynek elektronikus dokumentumként,  a teljesítményértékelési elektronikus rendszerben kell kézbesíteni.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600">
                <a:solidFill>
                  <a:schemeClr val="accent1">
                    <a:lumMod val="75000"/>
                  </a:schemeClr>
                </a:solidFill>
              </a:rPr>
              <a:t> A </a:t>
            </a:r>
            <a:r>
              <a:rPr lang="hu-HU" sz="2600" dirty="0">
                <a:solidFill>
                  <a:schemeClr val="accent1">
                    <a:lumMod val="75000"/>
                  </a:schemeClr>
                </a:solidFill>
              </a:rPr>
              <a:t>teljesítményértékelési időszakban végzett intézményi tevékenység értékelése nevelőtestületi értekezleten.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31249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AC333F3-5F23-43A2-AAF2-3C50CD757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620" y="365125"/>
            <a:ext cx="10312179" cy="1097915"/>
          </a:xfrm>
        </p:spPr>
        <p:txBody>
          <a:bodyPr/>
          <a:lstStyle/>
          <a:p>
            <a:r>
              <a:rPr lang="hu-HU" dirty="0"/>
              <a:t>      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Az önértékelés relevanciája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9362F7F-35E3-4B24-A255-FE0E604B8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2" y="1463040"/>
            <a:ext cx="10515598" cy="529556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u-HU" sz="2400" dirty="0">
                <a:solidFill>
                  <a:schemeClr val="accent1">
                    <a:lumMod val="75000"/>
                  </a:schemeClr>
                </a:solidFill>
              </a:rPr>
              <a:t>A pedagógus önértékelésének lehetősége azt jelenti, hogy </a:t>
            </a:r>
            <a:r>
              <a:rPr lang="hu-HU" sz="2400" u="sng" dirty="0">
                <a:solidFill>
                  <a:schemeClr val="accent1">
                    <a:lumMod val="75000"/>
                  </a:schemeClr>
                </a:solidFill>
              </a:rPr>
              <a:t>az értékelési javaslat (tehát az egyes értékelési szempontokra javasolt pontszámok) ismeretében önmaga is készíthet egy értékelési javaslatot saját tevékenységéről.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400" dirty="0">
                <a:solidFill>
                  <a:schemeClr val="accent1">
                    <a:lumMod val="75000"/>
                  </a:schemeClr>
                </a:solidFill>
              </a:rPr>
              <a:t>Ez az önértékelés az érintett számára lehetőséget teremt arra, hogy saját tevékenységét átgondolja, saját maga értékelje egyéni teljesítménycéljainak megvalósulását, </a:t>
            </a:r>
            <a:r>
              <a:rPr lang="hu-HU" sz="2400" u="sng" dirty="0">
                <a:solidFill>
                  <a:schemeClr val="accent1">
                    <a:lumMod val="75000"/>
                  </a:schemeClr>
                </a:solidFill>
              </a:rPr>
              <a:t>azokat adatokkal és érvekkel támassza alá.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400" b="1" dirty="0">
                <a:solidFill>
                  <a:schemeClr val="accent1">
                    <a:lumMod val="75000"/>
                  </a:schemeClr>
                </a:solidFill>
              </a:rPr>
              <a:t>Az önértékelés biztosítja annak lehetőségét</a:t>
            </a:r>
            <a:r>
              <a:rPr lang="hu-HU" sz="24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hu-HU" sz="2400" u="sng" dirty="0">
                <a:solidFill>
                  <a:schemeClr val="accent1">
                    <a:lumMod val="75000"/>
                  </a:schemeClr>
                </a:solidFill>
              </a:rPr>
              <a:t>hogy az igazgató és a közreműködő személyek előzetes értékeléséből kimaradt, de az értékelt által elvégzett feladatokat, teljesített személyre szabott éves értékelési célokat illetve azok teljesítésének mértékét bemutassa,</a:t>
            </a:r>
            <a:r>
              <a:rPr lang="hu-HU" sz="2400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               </a:t>
            </a:r>
            <a:r>
              <a:rPr lang="hu-HU" sz="2400" b="1" dirty="0">
                <a:solidFill>
                  <a:schemeClr val="accent1">
                    <a:lumMod val="75000"/>
                  </a:schemeClr>
                </a:solidFill>
              </a:rPr>
              <a:t>és ezzel kiegészítse az </a:t>
            </a:r>
            <a:r>
              <a:rPr lang="hu-HU" sz="2400" b="1" u="sng" dirty="0">
                <a:solidFill>
                  <a:schemeClr val="accent1">
                    <a:lumMod val="75000"/>
                  </a:schemeClr>
                </a:solidFill>
              </a:rPr>
              <a:t>előzetes értékelési javaslatban</a:t>
            </a:r>
            <a:r>
              <a:rPr lang="hu-HU" sz="2400" b="1" dirty="0">
                <a:solidFill>
                  <a:schemeClr val="accent1">
                    <a:lumMod val="75000"/>
                  </a:schemeClr>
                </a:solidFill>
              </a:rPr>
              <a:t> szereplő elismert teljesítményt. </a:t>
            </a:r>
          </a:p>
          <a:p>
            <a:pPr marL="0" indent="0">
              <a:buNone/>
            </a:pP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(Az önértékelés elkészítésére vonatkozó határidő nincs meghatározva, de értelemszerűen csak akkor vehető figyelembe, ha az értékelőnek lehetősége volt azt legkésőbb az értékelő beszélgetés </a:t>
            </a:r>
            <a:r>
              <a:rPr lang="hu-HU" sz="2000">
                <a:solidFill>
                  <a:schemeClr val="accent1">
                    <a:lumMod val="75000"/>
                  </a:schemeClr>
                </a:solidFill>
              </a:rPr>
              <a:t>során megismerni.)</a:t>
            </a:r>
            <a:endParaRPr lang="hu-H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408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7A6D0F7-CCE1-488B-A10E-188A790C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>
                <a:latin typeface="Arial Black" panose="020B0A04020102020204" pitchFamily="34" charset="0"/>
              </a:rPr>
              <a:t>  </a:t>
            </a:r>
            <a:r>
              <a:rPr lang="hu-HU" sz="3600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Coaching</a:t>
            </a:r>
            <a:r>
              <a:rPr lang="hu-HU" sz="36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jellegű értékelő beszélgetés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FB31E9E-7B58-466B-AF17-121B38BF2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228" y="2051436"/>
            <a:ext cx="10574572" cy="4125527"/>
          </a:xfrm>
        </p:spPr>
        <p:txBody>
          <a:bodyPr>
            <a:normAutofit/>
          </a:bodyPr>
          <a:lstStyle/>
          <a:p>
            <a:r>
              <a:rPr lang="hu-HU" sz="2400" dirty="0">
                <a:solidFill>
                  <a:schemeClr val="accent1">
                    <a:lumMod val="75000"/>
                  </a:schemeClr>
                </a:solidFill>
              </a:rPr>
              <a:t>Az értékelés arról kell, hogy szóljon, hogy az értékelő és az értékelt közös egyetértésre jusson arról, hogy milyen az értékelt teljesítménye.</a:t>
            </a:r>
          </a:p>
          <a:p>
            <a:r>
              <a:rPr lang="hu-HU" sz="2400" dirty="0">
                <a:solidFill>
                  <a:schemeClr val="accent1">
                    <a:lumMod val="75000"/>
                  </a:schemeClr>
                </a:solidFill>
              </a:rPr>
              <a:t>A gyakorlatban ez azt jelenti, hogy az értékelő beszélgetés nem frontális előadás, hanem tényleg egy beszélgetésnek kell lenni.</a:t>
            </a:r>
          </a:p>
          <a:p>
            <a:r>
              <a:rPr lang="hu-HU" sz="2400" dirty="0">
                <a:solidFill>
                  <a:schemeClr val="accent1">
                    <a:lumMod val="75000"/>
                  </a:schemeClr>
                </a:solidFill>
              </a:rPr>
              <a:t>Méghozzá lehetőleg egy </a:t>
            </a:r>
            <a:r>
              <a:rPr lang="hu-HU" sz="2400" dirty="0" err="1">
                <a:solidFill>
                  <a:schemeClr val="accent1">
                    <a:lumMod val="75000"/>
                  </a:schemeClr>
                </a:solidFill>
              </a:rPr>
              <a:t>coaching</a:t>
            </a:r>
            <a:r>
              <a:rPr lang="hu-HU" sz="2400" dirty="0">
                <a:solidFill>
                  <a:schemeClr val="accent1">
                    <a:lumMod val="75000"/>
                  </a:schemeClr>
                </a:solidFill>
              </a:rPr>
              <a:t> jellegű (segítő) beszélgetés,                              amit az értékelő kérdésekkel és interpretációkkal vezet.</a:t>
            </a:r>
          </a:p>
          <a:p>
            <a:pPr marL="0" indent="0">
              <a:buNone/>
            </a:pPr>
            <a:endParaRPr lang="hu-HU" sz="2400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hu-HU" sz="2200" i="1" dirty="0">
                <a:solidFill>
                  <a:schemeClr val="accent1">
                    <a:lumMod val="75000"/>
                  </a:schemeClr>
                </a:solidFill>
              </a:rPr>
              <a:t>(Megvan a lehetőség rá, hogy az értékelő a jó szándékot rosszul kommunikálva     megbántsa és </a:t>
            </a:r>
            <a:r>
              <a:rPr lang="hu-HU" sz="2200" i="1" dirty="0" err="1">
                <a:solidFill>
                  <a:schemeClr val="accent1">
                    <a:lumMod val="75000"/>
                  </a:schemeClr>
                </a:solidFill>
              </a:rPr>
              <a:t>demotiválja</a:t>
            </a:r>
            <a:r>
              <a:rPr lang="hu-HU" sz="2200" i="1" dirty="0">
                <a:solidFill>
                  <a:schemeClr val="accent1">
                    <a:lumMod val="75000"/>
                  </a:schemeClr>
                </a:solidFill>
              </a:rPr>
              <a:t> a kollégákat.</a:t>
            </a:r>
          </a:p>
          <a:p>
            <a:pPr marL="0" indent="0">
              <a:buNone/>
            </a:pPr>
            <a:r>
              <a:rPr lang="hu-HU" sz="2200" i="1" dirty="0">
                <a:solidFill>
                  <a:schemeClr val="accent1">
                    <a:lumMod val="75000"/>
                  </a:schemeClr>
                </a:solidFill>
              </a:rPr>
              <a:t>De arra is, hogy feltöltse önbizalommal, erősítse vele a kapcsolatot, motiválja és fejlessze.)</a:t>
            </a:r>
          </a:p>
          <a:p>
            <a:endParaRPr lang="hu-H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662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2610B83-2DE3-4BB8-A0F6-A5D2F919E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    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Az értékelő beszélgetés előtt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BDE1B06-9DBE-49BE-854B-4F59FFE4C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2400" u="sng" dirty="0">
                <a:solidFill>
                  <a:schemeClr val="accent1">
                    <a:lumMod val="75000"/>
                  </a:schemeClr>
                </a:solidFill>
              </a:rPr>
              <a:t>Dokumentálás                                                                                                                        </a:t>
            </a: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Adatok, tények, információk gyűjtése a kollégák munkavégzésével kapcsolatban.</a:t>
            </a:r>
          </a:p>
          <a:p>
            <a:r>
              <a:rPr lang="hu-HU" sz="2400" u="sng" dirty="0">
                <a:solidFill>
                  <a:schemeClr val="accent1">
                    <a:lumMod val="75000"/>
                  </a:schemeClr>
                </a:solidFill>
              </a:rPr>
              <a:t>Rendszeres visszajelzés                                                                                                      </a:t>
            </a: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Egy értékelő beszélgetés úgy jó, ha nincs benne valójában meglepetés.                                                      </a:t>
            </a:r>
            <a:r>
              <a:rPr lang="hu-HU" sz="2000" i="1" dirty="0">
                <a:solidFill>
                  <a:schemeClr val="accent1">
                    <a:lumMod val="75000"/>
                  </a:schemeClr>
                </a:solidFill>
              </a:rPr>
              <a:t>(Mert tanév közben többször, az egyes feladatokhoz kapcsolódóan                                               rendszeresen reflektálnak az értékeltek teljesítményére.)</a:t>
            </a:r>
          </a:p>
          <a:p>
            <a:r>
              <a:rPr lang="hu-HU" sz="2400" u="sng" dirty="0">
                <a:solidFill>
                  <a:schemeClr val="accent1">
                    <a:lumMod val="75000"/>
                  </a:schemeClr>
                </a:solidFill>
              </a:rPr>
              <a:t>Kapcsolódás a megállapodáshoz                                                                                      </a:t>
            </a:r>
            <a:r>
              <a:rPr lang="hu-HU" sz="2000" i="1" dirty="0">
                <a:solidFill>
                  <a:schemeClr val="accent1">
                    <a:lumMod val="75000"/>
                  </a:schemeClr>
                </a:solidFill>
              </a:rPr>
              <a:t>(Személyre szabott éves teljesítménycélok kitűzése.)</a:t>
            </a:r>
          </a:p>
          <a:p>
            <a:r>
              <a:rPr lang="hu-HU" sz="2400" u="sng" dirty="0">
                <a:solidFill>
                  <a:schemeClr val="accent1">
                    <a:lumMod val="75000"/>
                  </a:schemeClr>
                </a:solidFill>
              </a:rPr>
              <a:t>Előkészület a tartalomra                                                                                            </a:t>
            </a: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Körvonalazni kell (akár írásban is), melyek azok a témák,                                                                 amelyekről mindenképpen beszélni kell.</a:t>
            </a:r>
          </a:p>
          <a:p>
            <a:r>
              <a:rPr lang="hu-HU" sz="2400" u="sng" dirty="0">
                <a:solidFill>
                  <a:schemeClr val="accent1">
                    <a:lumMod val="75000"/>
                  </a:schemeClr>
                </a:solidFill>
              </a:rPr>
              <a:t>Atmoszférateremtés                                                                                                                 </a:t>
            </a: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A nyugodt légkör megteremtése, melyben érezhető, hogy van idő megbeszélni a dolgokat.</a:t>
            </a:r>
          </a:p>
          <a:p>
            <a:pPr marL="0" indent="0">
              <a:buNone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729005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2569</Words>
  <Application>Microsoft Office PowerPoint</Application>
  <PresentationFormat>Szélesvásznú</PresentationFormat>
  <Paragraphs>144</Paragraphs>
  <Slides>21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9" baseType="lpstr">
      <vt:lpstr>Arial</vt:lpstr>
      <vt:lpstr>Arial Black</vt:lpstr>
      <vt:lpstr>Calibri</vt:lpstr>
      <vt:lpstr>Calibri Light</vt:lpstr>
      <vt:lpstr>Times New Roman</vt:lpstr>
      <vt:lpstr>Trebuchet MS</vt:lpstr>
      <vt:lpstr>Wingdings</vt:lpstr>
      <vt:lpstr>Office-téma</vt:lpstr>
      <vt:lpstr>             A hatékony            teljesítményértékelés               metódusa                                Készítette: Dr. Hotya Jánosné                                                                                                           minőségbiztosítási,                                                                                        pedagógusminősítési és tanfelügyeleti szakértő</vt:lpstr>
      <vt:lpstr> Miért szükségszerű a teljesítményértékelés?</vt:lpstr>
      <vt:lpstr>   A helyi szabályozás célszerűsége</vt:lpstr>
      <vt:lpstr>     A teljesítményértékelés menete I.</vt:lpstr>
      <vt:lpstr>  A teljesítményértékelés menete II.</vt:lpstr>
      <vt:lpstr> A teljesítményértékelés menete III.</vt:lpstr>
      <vt:lpstr>      Az önértékelés relevanciája</vt:lpstr>
      <vt:lpstr>  Coaching jellegű értékelő beszélgetés</vt:lpstr>
      <vt:lpstr>    Az értékelő beszélgetés előtt</vt:lpstr>
      <vt:lpstr>                                Az   egyedi intézményi értékelési szempont                     szerepe az értékelendő személyek teljesítményértékelésében</vt:lpstr>
      <vt:lpstr>                          Evidenciák</vt:lpstr>
      <vt:lpstr>        A teljesítmény értékelése</vt:lpstr>
      <vt:lpstr>  A teljesítményértékelő beszélgetés I.</vt:lpstr>
      <vt:lpstr>  A teljesítményértékelő beszélgetés II.</vt:lpstr>
      <vt:lpstr>             Fejlesztendő területek</vt:lpstr>
      <vt:lpstr>           Az illetményeltérítés lehetőségei                                  a teljesítményértékelési időszak lezárása után          </vt:lpstr>
      <vt:lpstr>  A teljesítményszint meghatározása</vt:lpstr>
      <vt:lpstr>A teljesítmény értékelési rendszerre (TÉR), mint teljesítmény elismerési rendszerre (TER) is                                                                                               tekintsen az igazgató</vt:lpstr>
      <vt:lpstr>A teljesítmény értékelési rendszerre (TÉR), mint teljesítmény elismerési rendszerre (TER) is                                                                                               tekintsen az igazgató</vt:lpstr>
      <vt:lpstr>                      HIVATKOZÁSOK</vt:lpstr>
      <vt:lpstr>Köszönöm a figyelmet, az együtt gondolkodást!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Dr. Hotya Jánosné</dc:creator>
  <cp:lastModifiedBy>Dr. Hotya Jánosné</cp:lastModifiedBy>
  <cp:revision>105</cp:revision>
  <dcterms:created xsi:type="dcterms:W3CDTF">2025-04-17T13:52:58Z</dcterms:created>
  <dcterms:modified xsi:type="dcterms:W3CDTF">2025-05-04T17:49:37Z</dcterms:modified>
</cp:coreProperties>
</file>