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75" r:id="rId4"/>
    <p:sldId id="264" r:id="rId5"/>
    <p:sldId id="273" r:id="rId6"/>
    <p:sldId id="274" r:id="rId7"/>
    <p:sldId id="276" r:id="rId8"/>
    <p:sldId id="270" r:id="rId9"/>
    <p:sldId id="271" r:id="rId10"/>
    <p:sldId id="265" r:id="rId11"/>
    <p:sldId id="263" r:id="rId12"/>
    <p:sldId id="272" r:id="rId13"/>
    <p:sldId id="266" r:id="rId14"/>
    <p:sldId id="269" r:id="rId15"/>
    <p:sldId id="267" r:id="rId16"/>
    <p:sldId id="277" r:id="rId17"/>
    <p:sldId id="279" r:id="rId18"/>
    <p:sldId id="257" r:id="rId19"/>
    <p:sldId id="258" r:id="rId20"/>
    <p:sldId id="280" r:id="rId21"/>
    <p:sldId id="278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18F3A9-B321-4FB2-B846-5DC5DDDE8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EC7F2E1-730E-4D5F-9747-294A51CCF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55D4F55-86A7-4BA3-ACF1-D0297494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DA329D1-EE8C-4AC4-95EA-2C903C0D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A61766-6F6F-4546-924E-AF22F5A7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32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D8EAE5-5FA5-4F1B-95B2-89ADDC08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CB33E9C-FB43-4A43-A503-1F47C52CC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DAD8A8-C0A4-46BE-8FB2-76EBC8DE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38B5694-E063-4C3B-9854-97D896BB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B278AB-1079-4FA8-8C7A-D8B22253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89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C32EC05-2833-4CCD-9DC8-03D3F8DC7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1B3C623-0A5A-43E6-8B01-412CA93AB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285504E-09EB-47D6-B9CA-637114581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6265703-DCCF-4556-85E2-8E628447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8D1E96-E0E7-4146-A113-8D073962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86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C15CE3-3891-4059-8A6D-A5831182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D8BAF9-DE16-4E1B-AF22-9CE133F8B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90C93B-77AA-4C01-B3E1-C6008325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1CC5B9-5986-4576-93F7-D43601D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094703-0B5D-44D6-848C-A935B141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33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52AE90-5E33-4D2D-B0D4-E0CC1344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CA9600B-535F-4ED9-B2B6-63BDB9306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E2BCCF-A7C2-4EF4-9168-FD2AE98B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78719EB-DC9E-451D-B063-72851924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9AF37D-6E25-4FCF-9E49-C69CDDCD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4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F2B6EB-5504-4160-915F-0F0C14F8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4505E9-0437-47A3-BFC5-BFD9FEC8A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09A2E5F-135B-4E10-AD22-2114CE785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398955A-26E5-42BB-831F-0C0B6C2E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71C922-8A4D-4132-BBDE-DF4A0E11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E9E81FA-F1D8-4744-9D7E-2AD78A98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30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F752B3-6EFB-4D8A-9F83-B2DAE8C11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7FDFA97-7B37-4DED-9068-F8FBAA353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42E6680-8F76-4D72-A565-D82F1DE4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4828260-4005-4A7F-B01F-72B587597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4E23ECA-5CA3-4886-B27D-C72C79E6E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1266C52-20BF-4A09-97B0-CA6F274C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CC1F969-2580-4262-A551-1992EFA6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FC39F14-BAC1-4D45-AA2C-D0CDC89C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10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143B92-1264-4758-8D45-F6A0DC28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48C1FD9-47A1-467B-A140-069B8852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487C970-721E-4254-8480-DE8D4DBF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CC0020F-0262-4DC0-A9CC-B05D8B91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54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6611D5F-94DD-4910-AFF9-6E848F47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F5C09C9-6A9D-44D1-A2FF-58760BFE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3149B37-4E26-4E86-A976-BC543CFF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64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F983E9-6B24-4900-9D73-D23E6C77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3CFB35-5302-4963-B818-9279B6BD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0C780E2-7543-4558-A256-69E4E3DFC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D85C4C1-967A-4D5F-AF08-D559D72A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AD5350E-D626-4873-899F-A7464A6B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EFC753A-3303-494C-A77B-4F7218B6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22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23BAF8-DEFE-4251-9F0B-C3240FB8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28FB4E2-513C-41D0-8030-D861C33F5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9F3984A-2D14-43C6-89B0-0E602CD41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DC9C08E-0C6E-44F3-93F3-050F8E58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889FD02-FCA8-426B-96AB-A8644A227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B99CB81-AFA7-4F17-A8EE-23A7288D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4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DAEF0B4-FEFB-4936-8D88-12828676B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533B2B9-B1DE-4DC3-A7C3-6CB084C5A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589F23-9C33-44C6-A050-6FC562344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34308-11E3-4B60-9074-E58104DE8AA4}" type="datetimeFigureOut">
              <a:rPr lang="hu-HU" smtClean="0"/>
              <a:t>2025. 05. 04.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342B93-70FB-4A6C-8994-42BBF0539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BC5E295-F27A-4082-96CB-687E67C56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1D4C-082D-477C-B105-FBECB6C08A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21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tatas.hu/pub_bin/dload/kozoktatas/pok/Budapest/2025/Ajanlas_TE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ozneveles/pedagogus_teljesitmenyertekeles/gyik_segedletek" TargetMode="External"/><Relationship Id="rId2" Type="http://schemas.openxmlformats.org/officeDocument/2006/relationships/hyperlink" Target="https://www.oktatas.hu/kozneveles/pedagogus_teljesitmenyertekeles/ped_ter_dokumentum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udasbazis.ekreta.hu/pages/viewpage.action?pageId=120359509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tatas.hu/kozneveles/pedagogus_teljesitmenyertekeles/gyik_segedlet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B35DCD-8057-4B51-B452-E8B24A52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63" y="858741"/>
            <a:ext cx="10662037" cy="5271715"/>
          </a:xfrm>
        </p:spPr>
        <p:txBody>
          <a:bodyPr>
            <a:normAutofit/>
          </a:bodyPr>
          <a:lstStyle/>
          <a:p>
            <a:r>
              <a:rPr lang="hu-HU" sz="54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             A hatékony           	teljesítményértékelés</a:t>
            </a:r>
            <a:br>
              <a:rPr lang="hu-HU" sz="54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</a:br>
            <a:r>
              <a:rPr lang="hu-HU" sz="54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              metódusa</a:t>
            </a:r>
            <a:br>
              <a:rPr lang="hu-HU" sz="54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</a:br>
            <a:br>
              <a:rPr lang="hu-HU" sz="5400" dirty="0">
                <a:solidFill>
                  <a:prstClr val="black"/>
                </a:solidFill>
              </a:rPr>
            </a:br>
            <a:r>
              <a:rPr lang="hu-HU" sz="5400" dirty="0">
                <a:solidFill>
                  <a:prstClr val="black"/>
                </a:solidFill>
              </a:rPr>
              <a:t>                             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Készítette: Dr. Hotya Jánosné                             	                                                                            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minőségbiztosítási,</a:t>
            </a:r>
            <a:b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pedagógusminősítési és tanfelügyeleti szakértő</a:t>
            </a:r>
          </a:p>
        </p:txBody>
      </p:sp>
    </p:spTree>
    <p:extLst>
      <p:ext uri="{BB962C8B-B14F-4D97-AF65-F5344CB8AC3E}">
        <p14:creationId xmlns:p14="http://schemas.microsoft.com/office/powerpoint/2010/main" val="418340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954F30-F75D-481C-9D99-7E3C23B3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89" y="365125"/>
            <a:ext cx="10519610" cy="2217653"/>
          </a:xfrm>
        </p:spPr>
        <p:txBody>
          <a:bodyPr/>
          <a:lstStyle/>
          <a:p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                             Az </a:t>
            </a:r>
            <a:b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egyedi intézményi értékelési szempont                    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szerepe az értékelendő személyek teljesítményértékelésében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33F1DE-991C-4E22-BCBE-8FC404E9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2727158"/>
            <a:ext cx="11590421" cy="3765716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egyedi intézményi értékelési szempont meghatározásának lehetősége azt biztosítja, hogy az igazgató saját intézményének a legjobban megfelelő, az adott időszakban vagy helyzetben a leglényegesebbnek tartott feladatokat preferálja,                                                                                       </a:t>
            </a:r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illetőleg értékelhesse a pedagógusok annak megfelelő teljesítményét                    vagy annak hiányát.</a:t>
            </a:r>
          </a:p>
          <a:p>
            <a:endParaRPr lang="hu-HU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Az igazgató által meghatározott egyedi intézményi értékelési szempont minden értékelendő személy esetében a teljesítményértékelés egyik lényeges szempontja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,                                                                                                                        mely az adott tanévre szól, és a közzétételét követően                                                     a vonatkozó teljesítményértékelési időszakban nem módosítható.</a:t>
            </a:r>
          </a:p>
        </p:txBody>
      </p:sp>
    </p:spTree>
    <p:extLst>
      <p:ext uri="{BB962C8B-B14F-4D97-AF65-F5344CB8AC3E}">
        <p14:creationId xmlns:p14="http://schemas.microsoft.com/office/powerpoint/2010/main" val="142237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6653CF-2490-4CBD-8284-FAE4AD82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                          </a:t>
            </a:r>
            <a:r>
              <a:rPr lang="hu-HU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Evidenciák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5E199F-1700-48F5-8679-0B8277EA7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716"/>
            <a:ext cx="10515600" cy="4906234"/>
          </a:xfrm>
        </p:spPr>
        <p:txBody>
          <a:bodyPr>
            <a:normAutofit fontScale="92500" lnSpcReduction="10000"/>
          </a:bodyPr>
          <a:lstStyle/>
          <a:p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A értékelésbe nem vonhatók be olyan elemek, melyekre nincs hatással értékelendő személy,    mert ez megnehezítheti a teljesítményértékelési rendszer elfogadását, és  megkérdőjelezheti legitimitását.</a:t>
            </a:r>
          </a:p>
          <a:p>
            <a:pPr marL="0" indent="0">
              <a:buNone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  </a:t>
            </a:r>
          </a:p>
          <a:p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A személyhez igazodó értékelés hitelessége érdekében, az egyes szempontok értékelése során a vizsgált egyéni és intézményi tényezők relevanciája eltérő lehet az értékelt pedagógus esetében.</a:t>
            </a:r>
          </a:p>
          <a:p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Nem szükséges olyan adat, információ-forrás vizsgálata, amely egy adott pedagógus munkájában objektív okokból nem releváns.</a:t>
            </a:r>
          </a:p>
          <a:p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Ez egyben azt is jelenti, hogy nagy felelőssége van a vezetőnek az értékelési folyamat során, hogy a rendelkezésre álló információkat és adatokat, vezetői tapasztalatokat objektíven, arányosan, támogató és fejlesztő hozzáállással vegye figyelembe.  </a:t>
            </a:r>
          </a:p>
          <a:p>
            <a:pPr marL="0" indent="0">
              <a:buNone/>
            </a:pPr>
            <a:endParaRPr lang="hu-HU" sz="2400" b="1" dirty="0">
              <a:solidFill>
                <a:schemeClr val="accent1">
                  <a:lumMod val="75000"/>
                </a:schemeClr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hu-HU" sz="1900" b="1" u="sng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Forrás:</a:t>
            </a:r>
            <a:r>
              <a:rPr lang="hu-HU" sz="19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hu-HU" sz="17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A teljesítményértékelési rendszer egészét (célját, módját, szereplőit, szempontrendszerét) áttekintő prezentáció</a:t>
            </a:r>
            <a:r>
              <a:rPr lang="hu-HU" sz="19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                                                                                                                                           	</a:t>
            </a:r>
            <a:r>
              <a:rPr lang="hu-HU" sz="17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https://www.oktatas.hu/pub_bin/dload/kozoktatas/ped_TER/TER_tajekoztato_OH_2024.pdf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hu-HU" sz="15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Letöltés ideje: 2025. 04</a:t>
            </a:r>
            <a:r>
              <a:rPr lang="hu-HU" sz="17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. </a:t>
            </a:r>
            <a:r>
              <a:rPr lang="hu-HU" sz="15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25.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                                                                   </a:t>
            </a:r>
            <a:endParaRPr lang="hu-H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523801-723B-45C5-B5E1-4E1078C4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838" y="365126"/>
            <a:ext cx="10510962" cy="1058158"/>
          </a:xfrm>
        </p:spPr>
        <p:txBody>
          <a:bodyPr/>
          <a:lstStyle/>
          <a:p>
            <a:r>
              <a:rPr lang="hu-HU" dirty="0"/>
              <a:t>    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teljesítmény értékelése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B3C809-17E9-440A-8614-4A5D48EA4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17" y="1423283"/>
            <a:ext cx="10948283" cy="53750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Fontos: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az értékelés pontszámokkal és nem szövegesen történik.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(A KRÉTA felületén lehetőség van – egy szövegdobozban – kiegészítő információkat, megjegyzéseket is tenni, mind az értékelendő személynek, mind az értékelőnek.                                                                                Pl.: ha a pedagógus az önértékelése során szeretne valamit megjegyezni, illetve, ha a vezető eltér valamelyik pontszámtól, akkor szintén a szövegdobozba írt kiegészítéssel jelezheti ezt.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Az egyéni teljesítménycélok egyforma súlyúak.                                                                                                                 (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 személyre szabott teljesítménycélokra adható maximum 8 pont rendeletben szabályozott,                     attól eltérni nem lehet.                                                                                                                                                    (Nem lehet megtenni, hogy a pedagógus egyik teljesítménycélját csak 6 pontban maximalizáljuk,                            a másikat viszont 10-ben.)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Az intézményspecifikus szakmai módszertani ajánlások főszempontjainak és azok részterületeinek elnevezése, valamint a pontszámok kötöttek</a:t>
            </a:r>
            <a:r>
              <a:rPr lang="hu-HU" sz="2000">
                <a:solidFill>
                  <a:schemeClr val="accent1">
                    <a:lumMod val="75000"/>
                  </a:schemeClr>
                </a:solidFill>
              </a:rPr>
              <a:t>,                                                                                                            de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 részterületeken belül a részfeladatok elnevezései, azok tartalma kiegészíthetők, módosíthatók</a:t>
            </a:r>
            <a:r>
              <a:rPr lang="hu-HU" sz="2000">
                <a:solidFill>
                  <a:schemeClr val="accent1">
                    <a:lumMod val="75000"/>
                  </a:schemeClr>
                </a:solidFill>
              </a:rPr>
              <a:t>.             Az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5. „Tehetséggondozás, felzárkóztatás / esélyteremtés” című szempont pontszámai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</a:rPr>
              <a:t>részterületenként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 szabadon választható.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Az „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a bizonyos 16 pont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”, melyhez az adott tanévi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kompetenciamérési eredmények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et az azt megelőző mérés eredményeihez képest kell vizsgálni.</a:t>
            </a:r>
          </a:p>
          <a:p>
            <a:pPr marL="0" indent="0">
              <a:buNone/>
            </a:pPr>
            <a:r>
              <a:rPr lang="hu-HU" sz="1900" b="1" dirty="0">
                <a:solidFill>
                  <a:schemeClr val="accent1">
                    <a:lumMod val="75000"/>
                  </a:schemeClr>
                </a:solidFill>
              </a:rPr>
              <a:t>Ajánlás</a:t>
            </a:r>
            <a:r>
              <a:rPr lang="hu-HU" sz="1900" dirty="0">
                <a:solidFill>
                  <a:schemeClr val="accent1">
                    <a:lumMod val="75000"/>
                  </a:schemeClr>
                </a:solidFill>
              </a:rPr>
              <a:t> a pedagógusok teljesítményértékelési rendszere „A tanulói kompetenciamérési eredmények alakulása” című értékelési szempontjának alkalmazásához</a:t>
            </a:r>
          </a:p>
          <a:p>
            <a:pPr marL="0" indent="0">
              <a:buNone/>
            </a:pPr>
            <a:r>
              <a:rPr lang="hu-HU" sz="17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https://www.oktatas.hu/pub_bin/dload/kozoktatas/pok/Budapest/2025/Ajanlas_TER.pdf</a:t>
            </a:r>
            <a:r>
              <a:rPr lang="hu-HU" sz="1700" dirty="0">
                <a:solidFill>
                  <a:schemeClr val="accent1">
                    <a:lumMod val="75000"/>
                  </a:schemeClr>
                </a:solidFill>
              </a:rPr>
              <a:t>  Letöltés ideje: 2025. 05. 04.</a:t>
            </a:r>
          </a:p>
          <a:p>
            <a:pPr marL="0" indent="0">
              <a:buNone/>
            </a:pP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55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BE089D-72EE-4F49-A205-F5D8D5F5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A teljesítményértékelő beszélgetés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FA883B-31A7-4968-9739-F963D3C2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3789"/>
            <a:ext cx="11126526" cy="5210252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Kiemelten fontos, hogy a vezető szánjon az értékelésre elegendő időt.   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eseményt időben jelezzük az érintett felé.                                                            Így ő is felkészülhet a beszélgetésre. 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értékelésnél mindkét fél részéről elvárható követelmény,                                      hogy legyen együttműködő és pozitív,                                                                           keresse a megegyezést és kerülje a személyeskedést.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Fontos, hogy az értékelő ne általánosságokat mondjon,                                 hanem konkrétumokat.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Mondanivalóját mindig példákkal támassza alá.                                                        (A „mindig elkésel” helyett „az elmúlt negyedévben négyszer késtél”               célravezetőbb, ehhez persze a vezetőnek rendelkeznie kell                                     az erre vonatkozó információkkal.)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Ne csak az eddigi teljesítményről szóljon a beszélgetés,                                       legyen szó a fejlődési lehetőségekről és tervekről is.</a:t>
            </a:r>
          </a:p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9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3D0A1B-7EAE-4565-9D1E-33944163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A teljesítményértékelő beszélgetés II.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8385D4-57E6-41F3-848B-F4D5CF92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" y="1443790"/>
            <a:ext cx="12312316" cy="5558590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Fontos, hogy az értékelés személyes megbeszélésen záruljon.</a:t>
            </a:r>
          </a:p>
          <a:p>
            <a:pPr marL="0" indent="0">
              <a:buNone/>
            </a:pPr>
            <a:r>
              <a:rPr lang="hu-HU" sz="2400">
                <a:solidFill>
                  <a:schemeClr val="accent1">
                    <a:lumMod val="75000"/>
                  </a:schemeClr>
                </a:solidFill>
              </a:rPr>
              <a:t>    A 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munkatársak számára fontos az egyértelmű és rendszeres visszacsatolás.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Az értékelő megbeszélésen részt vesz: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a) az értékelő vezető,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b) az értékelendő személy,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c) az értékelő vezető által felkért közreműködő, valamint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d) ha az értékelendő személy munkaközösségnek a vezetőjét közreműködőként nem kérték fel,     	akkor az értékelendő személy kérésére a munkaközösségnek a vezetője.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közreműködő javaslatot tehet egy vagy több értékelési szempont,                                                                        vagy a teljes értékelés pontszámára az értékelő vezető számára,                                                                         aki a javaslatot mérlegeli.</a:t>
            </a:r>
          </a:p>
          <a:p>
            <a:pPr marL="0" indent="0">
              <a:buNone/>
            </a:pP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Forrás: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 </a:t>
            </a:r>
            <a:r>
              <a:rPr lang="hu-H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A teljesítményértékelési rendszer egészét (célját, módját, szereplőit, szempontrendszerét) áttekintő prezentáció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                                                                                                                                           	</a:t>
            </a:r>
            <a:r>
              <a:rPr lang="hu-H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https://www.oktatas.hu/pub_bin/dload/kozoktatas/ped_TER/TER_tajekoztato_OH_2024.pdf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 </a:t>
            </a: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Letöltés ideje: 2025. 04</a:t>
            </a:r>
            <a:r>
              <a:rPr lang="hu-HU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. </a:t>
            </a: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</a:rPr>
              <a:t>25.</a:t>
            </a:r>
            <a:endParaRPr lang="hu-H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3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E90391-E254-44C8-82CD-ED82D4ACB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204" y="365125"/>
            <a:ext cx="10407595" cy="1209233"/>
          </a:xfrm>
        </p:spPr>
        <p:txBody>
          <a:bodyPr/>
          <a:lstStyle/>
          <a:p>
            <a:r>
              <a:rPr lang="hu-HU" dirty="0"/>
              <a:t>         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Fejlesztendő területek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D8661BB-E662-45D7-94BE-69B4A291B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741336"/>
            <a:ext cx="10558670" cy="4435627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 fejlesztendő teljesítményt nyújtó értékelt személy esetében                       az értékelő vezető rögzíti a teljesítményértékelési elektronikus rendszerben </a:t>
            </a:r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a fejlesztendő terület megnevezését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,                                                            valamint az értékelt személlyel közösen meghatározott </a:t>
            </a:r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fejlesztési eszközt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alulteljesítésnél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javasolt azonosítani annak okait.                                                        Ha a vezető beazonosítja a gyenge területeket,                                                 és ezek fejlesztéssel kezelhetők,                                                                             akkor a fejlesztendő területek mellé képzések javasolhatók.</a:t>
            </a:r>
          </a:p>
          <a:p>
            <a:pPr marL="0" indent="0">
              <a:buNone/>
            </a:pP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Ha több fejlesztendő terület is van, érdemes fontossági sorrendet felállítani, és két-három legfontosabb fejlesztési célt kiemelni.</a:t>
            </a:r>
          </a:p>
        </p:txBody>
      </p:sp>
    </p:spTree>
    <p:extLst>
      <p:ext uri="{BB962C8B-B14F-4D97-AF65-F5344CB8AC3E}">
        <p14:creationId xmlns:p14="http://schemas.microsoft.com/office/powerpoint/2010/main" val="297671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1C7F45-94E4-4B54-923C-B08E311F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           </a:t>
            </a:r>
            <a:r>
              <a:rPr lang="hu-HU" sz="31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Az illetményeltérítés lehetőségei                                  a teljesítményértékelési időszak lezárása után        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559D0D-3773-4592-8E92-9010782F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Púétv. 160. § (7) bekezdésének rendelkezése szerint a teljesítményértékelés eredményeként a munkáltató első alkalommal 2025. szeptember 1-jével állapíthat meg módosított illetményt.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 nézve, hogy az azonos teljesítményszintű értékelt személyek illetményét egymáshoz képest hogyan állapítsa meg a munkáltató, nincs jogszabályban lefektetett kötelezően követendő szabály.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havi illetmény a teljesítményértékelés eredménye alapján alacsonyabb összegben nem határozható meg. 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 illetménnyel kapcsolatos munkáltatói jogkört az intézmény igazgatója,                                     tankerületi központ által fenntartott intézményben foglalkoztatott esetén a tankerületi központ igazgatója gyakorolja.                                                                                                                                         Utóbbi esetben az intézmény igazgatójának javaslattételi joga van [Púétv. 17. § (1), (5)-(6) bekezdés]</a:t>
            </a:r>
          </a:p>
        </p:txBody>
      </p:sp>
    </p:spTree>
    <p:extLst>
      <p:ext uri="{BB962C8B-B14F-4D97-AF65-F5344CB8AC3E}">
        <p14:creationId xmlns:p14="http://schemas.microsoft.com/office/powerpoint/2010/main" val="510863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5ECCED-A8F4-4B3E-A1BE-A8A89CB8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1769"/>
          </a:xfrm>
        </p:spPr>
        <p:txBody>
          <a:bodyPr/>
          <a:lstStyle/>
          <a:p>
            <a:r>
              <a:rPr lang="hu-HU" dirty="0"/>
              <a:t>  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teljesítményszint meghatározása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03250A-E45B-439C-885D-6BA5963EC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25" y="1486894"/>
            <a:ext cx="10590475" cy="5005981"/>
          </a:xfrm>
        </p:spPr>
        <p:txBody>
          <a:bodyPr>
            <a:normAutofit fontScale="92500" lnSpcReduction="10000"/>
          </a:bodyPr>
          <a:lstStyle/>
          <a:p>
            <a:r>
              <a:rPr lang="hu-HU" i="1" dirty="0">
                <a:solidFill>
                  <a:schemeClr val="accent1">
                    <a:lumMod val="75000"/>
                  </a:schemeClr>
                </a:solidFill>
              </a:rPr>
              <a:t>Nincs olyan jogszabály vagy hivatali ajánlás, amely meghatározná, hogy egy-egy intézményben az értékeltek hány százaléka kaphat kiemelkedő, átlagos vagy fejlesztendő teljesítményszintű értékelést.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  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is lehetséges tehát, hogy egy intézmény minden pedagógusa kiemelkedő teljesítményszintet érjen el.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Ez azonban a legkevésbé sem lenne életszerű vagy célszerű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, mert a gyakorlat azt mutatja, hogy </a:t>
            </a:r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minden intézményben vannak kiválóan teljesítő kollégák, de mindenhol vannak a kényelmesebb megoldásokat választó átlagos teljesítményt nyújtók is. Őket nagy hiba lenne kiemelkedő teljesítményszinttel értékelni. 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Ugyanakkor azokat a kollégákat, akiknek munkavégzése rendszeresen kifogásolható, eredményeik nem ütik meg az elvárható mértéket,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az alapos adatgyűjtés és előzetes értékelés után az értékelő beszélgetésen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a fejlesztendő teljesítményszintű kategóriába sorolhatja őket az értékelő vezető.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4970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AB9BB9-D5DF-4380-BC5A-952B1F7F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teljesítmény értékelési rendszerre (TÉR), mint teljesítmény elismerési rendszerre (TER) is</a:t>
            </a:r>
            <a:br>
              <a:rPr lang="hu-HU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hu-HU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                                     </a:t>
            </a:r>
            <a:br>
              <a:rPr lang="hu-HU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hu-HU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                                                  tekintsen az igazgató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06750E-6BB7-4E86-84BE-E631036E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                                      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pénzbeli ösztönzők I.                                                      	                                 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(Éljen vele a vezető!)</a:t>
            </a: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Vezetői felelősség:                                                                                                                                                            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vezetők sokat tehetnek azért, hogy a pedagógusok motiváltak legyenek. Pl.:                                                               - visszajelzésekkel lehetőséget nyújthatnak a fejlődésre,                                                                                                       -inspiráló légkört alakíthatnak ki.</a:t>
            </a: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Kommunikáció:</a:t>
            </a:r>
            <a:r>
              <a:rPr lang="hu-H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-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munkavállalókra motiválóan hat, ha kikérik és figyelembe veszik a véleményüket.                                                 - Szintén motiváló, ha megfelelően tájékoztatják a munkahelyi folyamatokról,                                                                   ha megadják nekik a döntéshez szükséges információt.</a:t>
            </a: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Megbecsülés:                                                                                                                                                                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jól végzett munka, a teljesítmény értékelése – még akkor is, ha nem pénzbeli -                                                  (pl.: szóbeli elismerés a közösség előtt) ösztönzőleg hat.</a:t>
            </a: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Előmeneteli lehetőség:                                                                                                                                             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Olyan karrierutakat kell kidolgozni / felkínálni, melyekben az egyén szakmailag fejlődhet.                                                   Pl.: mesterprogram készítését támogatni az igazgatónak.</a:t>
            </a:r>
          </a:p>
        </p:txBody>
      </p:sp>
    </p:spTree>
    <p:extLst>
      <p:ext uri="{BB962C8B-B14F-4D97-AF65-F5344CB8AC3E}">
        <p14:creationId xmlns:p14="http://schemas.microsoft.com/office/powerpoint/2010/main" val="2191932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B0C8E3-9CB5-41D2-A851-F200FDFE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1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A teljesítmény értékelési rendszerre (TÉR), mint teljesítmény elismerési rendszerre (TER) is</a:t>
            </a:r>
            <a:br>
              <a:rPr lang="hu-HU" sz="1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</a:br>
            <a:r>
              <a:rPr lang="hu-HU" sz="1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                                        </a:t>
            </a:r>
            <a:br>
              <a:rPr lang="hu-HU" sz="1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</a:br>
            <a:r>
              <a:rPr lang="hu-HU" sz="1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                                                     tekintsen az igazgató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68D36C-34AD-4D6A-84C0-1451D7CFE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547" y="1788696"/>
            <a:ext cx="10383253" cy="4388268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Nem pénzbeli ösztönzők II.                                                      	                                 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(Éljen vele a vezető!)</a:t>
            </a:r>
          </a:p>
          <a:p>
            <a:pPr marL="0" indent="0">
              <a:buNone/>
            </a:pPr>
            <a:endParaRPr lang="hu-H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Kihívást jelentő érdekes munka:                                                                                                                                           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 feladatmegoldás, önállóság, sokfajta készség kihasználására lehetőséget biztosítani.                                                      Pl.: versenyek, rendezvények megszervezésére adott megbízás, beiskolázással kapcsolatos feladatok                                                                                             (Különösen motiváló lehet, ha a kolléga érzi, hogy az intézmény érdekében fontos feladattal bízták meg.)</a:t>
            </a:r>
          </a:p>
          <a:p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Folyamatos visszajelzés a teljesítményről:                                                                                                                   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Akár pozitív, akár negatív (építő kritika!), a visszajelzés mindenképpen motivál.                                                              ( A rosszul kezelt visszajelzés és a nem megfelelő kommunikáció </a:t>
            </a:r>
            <a:r>
              <a:rPr lang="hu-HU" sz="1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demotiváló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2131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CB1C45-4151-413C-A237-B0F67DA3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211373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Arial Black" panose="020B0A04020102020204" pitchFamily="34" charset="0"/>
              </a:rPr>
              <a:t> </a:t>
            </a:r>
            <a:r>
              <a:rPr lang="hu-H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Miért szükségszerű a teljesítményértékelés?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55F6D3-7C05-4042-B958-613CAF34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853"/>
            <a:ext cx="10515600" cy="3947110"/>
          </a:xfrm>
        </p:spPr>
        <p:txBody>
          <a:bodyPr/>
          <a:lstStyle/>
          <a:p>
            <a:pPr marL="0" indent="0">
              <a:buNone/>
            </a:pPr>
            <a:r>
              <a:rPr lang="hu-HU" u="sng" dirty="0">
                <a:solidFill>
                  <a:schemeClr val="accent1">
                    <a:lumMod val="75000"/>
                  </a:schemeClr>
                </a:solidFill>
              </a:rPr>
              <a:t>Mert: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ösztönző, motiváló hatással van a munkavállalók számára,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kiváló lehetőség a kollégák jobb megismerésére,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fejlesztési és fejlődési folyamat alapját képezi,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összehangolja a szervezeti és egyéni célokat,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az esetleges szervezeti problémák megismerését biztosítja,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javítja a vezető és a beosztottak közötti kommunikációt.</a:t>
            </a:r>
          </a:p>
        </p:txBody>
      </p:sp>
    </p:spTree>
    <p:extLst>
      <p:ext uri="{BB962C8B-B14F-4D97-AF65-F5344CB8AC3E}">
        <p14:creationId xmlns:p14="http://schemas.microsoft.com/office/powerpoint/2010/main" val="1359073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7BC441-FD8E-4B86-818A-84764747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692" y="365125"/>
            <a:ext cx="10487108" cy="1074061"/>
          </a:xfrm>
        </p:spPr>
        <p:txBody>
          <a:bodyPr/>
          <a:lstStyle/>
          <a:p>
            <a:r>
              <a:rPr lang="hu-HU" dirty="0"/>
              <a:t>                  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HIVATKOZÁSOK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F1C1AB-6D07-4F3B-84FF-FD76FCE71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53" y="1439186"/>
            <a:ext cx="10725648" cy="5327374"/>
          </a:xfrm>
        </p:spPr>
        <p:txBody>
          <a:bodyPr>
            <a:normAutofit fontScale="92500" lnSpcReduction="20000"/>
          </a:bodyPr>
          <a:lstStyle/>
          <a:p>
            <a:r>
              <a:rPr lang="hu-HU" sz="2400" b="1" u="sng" dirty="0">
                <a:solidFill>
                  <a:schemeClr val="accent1">
                    <a:lumMod val="75000"/>
                  </a:schemeClr>
                </a:solidFill>
              </a:rPr>
              <a:t>Jogszabályi háttér: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2011. évi CXC. törvény a nemzeti köznevelésről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2023. évi LII. Törvény a pedagógusok új életpályájáról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20/2012. (VIII. 31.) EMMI rendelet a nevelési-oktatási intézmények működéséről és a köznevelési intézmények névhasználatáról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401/2023. (VIII.30.) Korm. rendelet a pedagógusok új életpályájáról szóló 2023. évi LII. Törvény végrehajtásáról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18/2024 (IV. </a:t>
            </a:r>
            <a:r>
              <a:rPr lang="hu-HU" sz="2000">
                <a:solidFill>
                  <a:schemeClr val="accent1">
                    <a:lumMod val="75000"/>
                  </a:schemeClr>
                </a:solidFill>
              </a:rPr>
              <a:t>4.)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BM rendelet a pedagógusok teljesítményértékeléséről</a:t>
            </a:r>
          </a:p>
          <a:p>
            <a:pPr marL="0" indent="0">
              <a:buNone/>
            </a:pP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b="1" u="sng" dirty="0">
                <a:solidFill>
                  <a:schemeClr val="accent1">
                    <a:lumMod val="75000"/>
                  </a:schemeClr>
                </a:solidFill>
              </a:rPr>
              <a:t>Felhasznált irodalom: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Oktatási Hivatal honlapja: TÉR dokumentumok</a:t>
            </a:r>
          </a:p>
          <a:p>
            <a:pPr marL="0" indent="0">
              <a:buNone/>
            </a:pPr>
            <a:r>
              <a:rPr lang="hu-HU" sz="16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https://www.oktatas.hu/kozneveles/pedagogus_teljesitmenyertekeles/ped_ter_dokumentumok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</a:rPr>
              <a:t>  Letöltés ideje: 2025. 05. 04.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Dr.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</a:rPr>
              <a:t>Puszter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 Bernadett: A pedagógusok, vezetők teljesítményértékelési rendszere (prezentáció)</a:t>
            </a:r>
          </a:p>
          <a:p>
            <a:pPr marL="0" indent="0">
              <a:buNone/>
            </a:pPr>
            <a:r>
              <a:rPr lang="hu-HU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https://www.oktatas.hu/kozneveles/pedagogus_teljesitmenyertekeles/gyik_segedletek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</a:rPr>
              <a:t>  Letöltés ideje: 2025. 05. 04.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E Kréta TÉR Tudásbázisa</a:t>
            </a:r>
          </a:p>
          <a:p>
            <a:pPr marL="0" indent="0">
              <a:buNone/>
            </a:pPr>
            <a:r>
              <a:rPr lang="hu-HU" sz="15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https://tudasbazis.ekreta.hu/pages/viewpage.action?pageId=120359509</a:t>
            </a:r>
            <a:r>
              <a:rPr lang="hu-HU" sz="1500" dirty="0">
                <a:solidFill>
                  <a:schemeClr val="accent1">
                    <a:lumMod val="75000"/>
                  </a:schemeClr>
                </a:solidFill>
              </a:rPr>
              <a:t>  Letöltés ideje: 2025. 05. 04.</a:t>
            </a:r>
          </a:p>
          <a:p>
            <a:pPr marL="0" indent="0">
              <a:buNone/>
            </a:pPr>
            <a:endParaRPr lang="hu-HU" sz="15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15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4156090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051A06-DA2D-4320-9781-B9921FF2EB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Köszönöm a figyelmet,</a:t>
            </a:r>
            <a:b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hu-HU" sz="4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az együtt gondolkodást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Trebuchet MS" panose="020B0603020202020204"/>
              </a:rPr>
              <a:t>!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135882A-024B-4D3A-966D-07C18E614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                                                                  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hotyajanosne@gmail.com</a:t>
            </a:r>
          </a:p>
        </p:txBody>
      </p:sp>
    </p:spTree>
    <p:extLst>
      <p:ext uri="{BB962C8B-B14F-4D97-AF65-F5344CB8AC3E}">
        <p14:creationId xmlns:p14="http://schemas.microsoft.com/office/powerpoint/2010/main" val="211609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5A68D0-65CA-4C24-8BD8-F2B35040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936" y="365126"/>
            <a:ext cx="10526864" cy="907084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helyi szabályozás célszerűsége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926451-0765-4EDC-8C1A-E41ECF101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42" y="1216550"/>
            <a:ext cx="11577099" cy="5432903"/>
          </a:xfrm>
        </p:spPr>
        <p:txBody>
          <a:bodyPr>
            <a:normAutofit fontScale="77500" lnSpcReduction="20000"/>
          </a:bodyPr>
          <a:lstStyle/>
          <a:p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Jogszabály nem írja elő, azonban érdemes valamilyen mértékben formalizálni a végrehajtás helyi szabályait, mert ez sokkal követhetőbbé teszi a teljesítményértékelési rendszer bevezetésével, tervezésével és végrehajtásával kapcsolatos feladatokat</a:t>
            </a:r>
            <a:r>
              <a:rPr lang="hu-HU" sz="2400">
                <a:solidFill>
                  <a:schemeClr val="accent1">
                    <a:lumMod val="75000"/>
                  </a:schemeClr>
                </a:solidFill>
              </a:rPr>
              <a:t>, valamint 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világosabbá teszi az értékelendő személyekkel szembeni elvárásokat is.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Fontos, hogy a folyamat tervezetten, szabályozottan és folyamatosan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</a:rPr>
              <a:t>működjön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,                                                                           és lehetőség szerint fejlesztő, támogató módon hasson.</a:t>
            </a:r>
          </a:p>
          <a:p>
            <a:pPr marL="0" indent="0">
              <a:buNone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A helyi szabályzatban többek között ajánlott rögzíteni: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- A közreműködő személyek (igh., az értékelendő személy munkaközösségének vezetője / vezetői) megbízását.</a:t>
            </a:r>
            <a:r>
              <a:rPr lang="hu-HU" sz="2300" u="sng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(</a:t>
            </a: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Munkaköri </a:t>
            </a:r>
            <a:r>
              <a:rPr lang="hu-HU" sz="2300" dirty="0" err="1">
                <a:solidFill>
                  <a:schemeClr val="accent1">
                    <a:lumMod val="75000"/>
                  </a:schemeClr>
                </a:solidFill>
              </a:rPr>
              <a:t>leírásszerűen</a:t>
            </a: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 meghatározni, milyen feladatokat kell elvégezniük a tanév során.  </a:t>
            </a:r>
            <a:r>
              <a:rPr lang="hu-HU" sz="2300" u="sng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</a:t>
            </a: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Az egyes pedagógusok értékeléséhez célszerű név szerint hozzárendelni az abban közreműködéssel megbízott kollégákat.                                                                                                                                                                                  A közreműködő kollégák ütemtervet készítenek a munkájukról,                                                                                                       melynek sarokköveit megismertetik az értékelendő személyekkel.)</a:t>
            </a:r>
          </a:p>
          <a:p>
            <a:pPr marL="0" indent="0">
              <a:buNone/>
            </a:pP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    - Javasolt rögzíteni benne, hogy a személyes </a:t>
            </a:r>
            <a:r>
              <a:rPr lang="hu-HU" sz="2300" dirty="0" err="1">
                <a:solidFill>
                  <a:schemeClr val="accent1">
                    <a:lumMod val="75000"/>
                  </a:schemeClr>
                </a:solidFill>
              </a:rPr>
              <a:t>teljesítménycélonként</a:t>
            </a: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 elérhető maximális 8 pontból                                        milyen szintű teljesítés esetén hány pont szerezhető meg,                                                                                                              vagy egyes indikátoroknál 3 pontból mikor kell 0-1-2-3 pontot adni?                                                                                               Célszerű sajátos intézményi értékelési táblázatot és pontozást kidolgozni (ne essünk túlzásba!).</a:t>
            </a:r>
          </a:p>
          <a:p>
            <a:pPr marL="0" indent="0">
              <a:buNone/>
            </a:pPr>
            <a:r>
              <a:rPr lang="hu-HU" sz="2300" dirty="0">
                <a:solidFill>
                  <a:schemeClr val="accent1">
                    <a:lumMod val="75000"/>
                  </a:schemeClr>
                </a:solidFill>
              </a:rPr>
              <a:t>   - Szükség esetén a szempontokat konkrét, megfogható tevékenységekre (indikátorokra) lebontani,                                                az alpontokat intézményhez igazítani. Pl.: 5. szempont</a:t>
            </a:r>
          </a:p>
          <a:p>
            <a:pPr marL="0" indent="0">
              <a:buNone/>
            </a:pPr>
            <a:endParaRPr lang="hu-HU" sz="23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8027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05C0AF-21A8-4F79-8B3F-93560076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    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teljesítményértékelés menete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B04AA7-37E1-47C5-95A0-F208617ED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1" cy="4802187"/>
          </a:xfrm>
        </p:spPr>
        <p:txBody>
          <a:bodyPr>
            <a:normAutofit fontScale="92500" lnSpcReduction="20000"/>
          </a:bodyPr>
          <a:lstStyle/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</a:rPr>
              <a:t>Az egyedi intézményi értékelési szempont meghatározása az adott tanévre szólóan,                    augusztus 25-ig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.                                                                                               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(Többcélú intézmény esetén fontos,                                                                                                                          hogy a szempont minden intézményegységre értelmezhető legyen.)</a:t>
            </a: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</a:rPr>
              <a:t>Személyre szabott éves teljesítménycélok kitűzése, legkésőbb szept. 30-ig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.                                     (Mérhető, dokumentálható, konkrét tevékenység legyen!                                                                              Ami nem mérhető, nem dokumentálható, az nehezen értékelhető objektív módon.)  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     Nem biztos, hogy sikerül elérni – pl.: kompetenciaeredmények javulása -,                                                          	de a befektetett munka látható legyen!                            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hu-HU" sz="2000" u="sng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hu-HU" sz="2000" u="sng" dirty="0" err="1">
                <a:solidFill>
                  <a:schemeClr val="accent1">
                    <a:lumMod val="75000"/>
                  </a:schemeClr>
                </a:solidFill>
              </a:rPr>
              <a:t>teljesítménycélonként</a:t>
            </a:r>
            <a:r>
              <a:rPr lang="hu-HU" sz="2000" u="sng" dirty="0">
                <a:solidFill>
                  <a:schemeClr val="accent1">
                    <a:lumMod val="75000"/>
                  </a:schemeClr>
                </a:solidFill>
              </a:rPr>
              <a:t> elérhető maximálisan 8 pontból szerezhető pontok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u-HU" sz="2000" u="sng" dirty="0">
                <a:solidFill>
                  <a:schemeClr val="accent1">
                    <a:lumMod val="75000"/>
                  </a:schemeClr>
                </a:solidFill>
              </a:rPr>
              <a:t>egy lehetséges megosztása: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	50% alatti teljesülés esetén 0 pont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	50 és 80% közötti teljesülés esetén 1-4 pont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	80 és 100% közötti teljesülés esetén 5-8 pont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marL="0" indent="0">
              <a:buNone/>
            </a:pP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0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B47816-62F4-445C-8D3F-7E1D41BE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A 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teljesítményértékelés menete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0A1905-1AF3-465E-A28B-BDC092FEB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0"/>
            <a:ext cx="10515600" cy="50172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A megfigyelés időszaka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(A vezetőnek és a közreműködőknek informálisan folyamatosan értékelnie kell a kollégák teljesítményét, feljegyzéseket készíteni, nyomon követni a célok teljesülését                                     és visszajelzéseket adni.                                                                                                                                  (Az </a:t>
            </a:r>
            <a:r>
              <a:rPr lang="hu-HU" sz="2200" dirty="0" err="1">
                <a:solidFill>
                  <a:schemeClr val="accent1">
                    <a:lumMod val="75000"/>
                  </a:schemeClr>
                </a:solidFill>
              </a:rPr>
              <a:t>eKRÉTA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felületére közreműködőként és önértékelőként is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rövid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értékeléseket kell feltölteni.)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Előzetes értékelési javaslat elkészítése 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és továbbítása a KRÉTA-ban                                                      az értékelendő személynek.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200" b="1" dirty="0">
                <a:solidFill>
                  <a:schemeClr val="accent1">
                    <a:lumMod val="75000"/>
                  </a:schemeClr>
                </a:solidFill>
              </a:rPr>
              <a:t>Az értékelendő személy az előzetes értékelési javaslat ismeretében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önértékelést készíthet 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– amelyre az értékelő beszélgetés során ki kell térni -, amit megküld a KRÉTA-ban az értékelő vezetőnek. (Ezek után kerül sor az értékelő beszélgetésre.)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Teljesítményértékelő beszélgetés.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200" b="1" dirty="0">
                <a:solidFill>
                  <a:schemeClr val="accent1">
                    <a:lumMod val="75000"/>
                  </a:schemeClr>
                </a:solidFill>
              </a:rPr>
              <a:t>Az értékelő vezető 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a teljesítményértékelés lefolytatását követően – az önértékelést is mérlegelve -, </a:t>
            </a:r>
            <a:r>
              <a:rPr lang="hu-HU" sz="2200" b="1" u="sng" dirty="0">
                <a:solidFill>
                  <a:schemeClr val="accent1">
                    <a:lumMod val="75000"/>
                  </a:schemeClr>
                </a:solidFill>
              </a:rPr>
              <a:t>megállapítja az értékelendő személy teljesítményszintjét</a:t>
            </a:r>
            <a:r>
              <a:rPr lang="hu-HU" sz="2200" u="sng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</a:rPr>
              <a:t> és erről őt tájékoztatja.</a:t>
            </a:r>
          </a:p>
          <a:p>
            <a:pPr marL="0" indent="0">
              <a:buNone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800" b="1" u="sng" dirty="0">
                <a:solidFill>
                  <a:schemeClr val="accent1">
                    <a:lumMod val="75000"/>
                  </a:schemeClr>
                </a:solidFill>
              </a:rPr>
              <a:t>Forrás: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</a:rPr>
              <a:t> Gyakran ismételt kérdések _ Oktatási Hivatal                                                                                                             	</a:t>
            </a:r>
            <a:r>
              <a:rPr lang="hu-HU" sz="17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https://www.oktatas.hu/kozneveles/pedagogus_teljesitmenyertekeles/gyik_segedletek</a:t>
            </a:r>
            <a:r>
              <a:rPr lang="hu-HU" sz="17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hu-HU" sz="1500" dirty="0">
                <a:solidFill>
                  <a:schemeClr val="accent1">
                    <a:lumMod val="75000"/>
                  </a:schemeClr>
                </a:solidFill>
              </a:rPr>
              <a:t>Letöltés ideje: 2025. 04. 25.</a:t>
            </a:r>
          </a:p>
        </p:txBody>
      </p:sp>
    </p:spTree>
    <p:extLst>
      <p:ext uri="{BB962C8B-B14F-4D97-AF65-F5344CB8AC3E}">
        <p14:creationId xmlns:p14="http://schemas.microsoft.com/office/powerpoint/2010/main" val="152368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92149A-96ED-4FD0-9EFC-8A730890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A teljesítményértékelés menete III.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24BC63-F71B-4A23-80BF-5D09B96E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553"/>
            <a:ext cx="10515600" cy="4634410"/>
          </a:xfrm>
        </p:spPr>
        <p:txBody>
          <a:bodyPr>
            <a:normAutofit lnSpcReduction="10000"/>
          </a:bodyPr>
          <a:lstStyle/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>
                <a:solidFill>
                  <a:schemeClr val="accent1">
                    <a:lumMod val="75000"/>
                  </a:schemeClr>
                </a:solidFill>
              </a:rPr>
              <a:t> Amennyiben az értékelendő személy a teljesítményértékelésével kapcsolatban észrevételt tesz, az észrevételeit a teljesítményértékelésnek tartalmaznia kell.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>
                <a:solidFill>
                  <a:schemeClr val="accent1">
                    <a:lumMod val="75000"/>
                  </a:schemeClr>
                </a:solidFill>
              </a:rPr>
              <a:t> A véglegesített pontszámot és a teljesítményszintet az értékelt személlyel való közlést követően rögzíteni kell a teljesítményértékelési elektronikus rendszerben.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>
                <a:solidFill>
                  <a:schemeClr val="accent1">
                    <a:lumMod val="75000"/>
                  </a:schemeClr>
                </a:solidFill>
              </a:rPr>
              <a:t> A véglegesített értékelést az értékeltszemélynek elektronikus dokumentumként,  a teljesítményértékelési elektronikus rendszerben kell kézbesíteni.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60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hu-HU" sz="2600" dirty="0">
                <a:solidFill>
                  <a:schemeClr val="accent1">
                    <a:lumMod val="75000"/>
                  </a:schemeClr>
                </a:solidFill>
              </a:rPr>
              <a:t>teljesítményértékelési időszakban végzett intézményi tevékenység értékelése nevelőtestületi értekezleten.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124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C333F3-5F23-43A2-AAF2-3C50CD75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620" y="365125"/>
            <a:ext cx="10312179" cy="1097915"/>
          </a:xfrm>
        </p:spPr>
        <p:txBody>
          <a:bodyPr/>
          <a:lstStyle/>
          <a:p>
            <a:r>
              <a:rPr lang="hu-HU" dirty="0"/>
              <a:t>  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Az önértékelés relevanciája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362F7F-35E3-4B24-A255-FE0E604B8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463040"/>
            <a:ext cx="10515598" cy="52955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pedagógus önértékelésének lehetősége azt jelenti, hogy </a:t>
            </a:r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az értékelési javaslat (tehát az egyes értékelési szempontokra javasolt pontszámok) ismeretében önmaga is készíthet egy értékelési javaslatot saját tevékenységéről.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Ez az önértékelés az érintett számára lehetőséget teremt arra, hogy saját tevékenységét átgondolja, saját maga értékelje egyéni teljesítménycéljainak megvalósulását, </a:t>
            </a:r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azokat adatokkal és érvekkel támassza alá.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Az önértékelés biztosítja annak lehetőségét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hogy az igazgató és a közreműködő személyek előzetes értékeléséből kimaradt, de az értékelt által elvégzett feladatokat, teljesített személyre szabott éves értékelési célokat illetve azok teljesítésének mértékét bemutassa,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és ezzel kiegészítse az </a:t>
            </a:r>
            <a:r>
              <a:rPr lang="hu-HU" sz="2400" b="1" u="sng" dirty="0">
                <a:solidFill>
                  <a:schemeClr val="accent1">
                    <a:lumMod val="75000"/>
                  </a:schemeClr>
                </a:solidFill>
              </a:rPr>
              <a:t>előzetes értékelési javaslatban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 szereplő elismert teljesítményt. 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(Az önértékelés elkészítésére vonatkozó határidő nincs meghatározva, de értelemszerűen csak akkor vehető figyelembe, ha az értékelőnek lehetősége volt azt legkésőbb az értékelő beszélgetés </a:t>
            </a:r>
            <a:r>
              <a:rPr lang="hu-HU" sz="2000">
                <a:solidFill>
                  <a:schemeClr val="accent1">
                    <a:lumMod val="75000"/>
                  </a:schemeClr>
                </a:solidFill>
              </a:rPr>
              <a:t>során megismerni.)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0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A6D0F7-CCE1-488B-A10E-188A790C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latin typeface="Arial Black" panose="020B0A04020102020204" pitchFamily="34" charset="0"/>
              </a:rPr>
              <a:t>  </a:t>
            </a:r>
            <a:r>
              <a:rPr lang="hu-HU" sz="3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Coaching</a:t>
            </a:r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jellegű értékelő beszélgetés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B31E9E-7B58-466B-AF17-121B38BF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8" y="2051436"/>
            <a:ext cx="10574572" cy="4125527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Az értékelés arról kell, hogy szóljon, hogy az értékelő és az értékelt közös egyetértésre jusson arról, hogy milyen az értékelt teljesítménye.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gyakorlatban ez azt jelenti, hogy az értékelő beszélgetés nem frontális előadás, hanem tényleg egy beszélgetésnek kell lenni.</a:t>
            </a:r>
          </a:p>
          <a:p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Méghozzá lehetőleg egy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</a:rPr>
              <a:t>coaching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jellegű (segítő) beszélgetés,                              amit az értékelő kérdésekkel és interpretációkkal vezet.</a:t>
            </a:r>
          </a:p>
          <a:p>
            <a:pPr marL="0" indent="0">
              <a:buNone/>
            </a:pPr>
            <a:endParaRPr lang="hu-HU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200" i="1" dirty="0">
                <a:solidFill>
                  <a:schemeClr val="accent1">
                    <a:lumMod val="75000"/>
                  </a:schemeClr>
                </a:solidFill>
              </a:rPr>
              <a:t>(Megvan a lehetőség rá, hogy az értékelő a jó szándékot rosszul kommunikálva     megbántsa és </a:t>
            </a:r>
            <a:r>
              <a:rPr lang="hu-HU" sz="2200" i="1" dirty="0" err="1">
                <a:solidFill>
                  <a:schemeClr val="accent1">
                    <a:lumMod val="75000"/>
                  </a:schemeClr>
                </a:solidFill>
              </a:rPr>
              <a:t>demotiválja</a:t>
            </a:r>
            <a:r>
              <a:rPr lang="hu-HU" sz="2200" i="1" dirty="0">
                <a:solidFill>
                  <a:schemeClr val="accent1">
                    <a:lumMod val="75000"/>
                  </a:schemeClr>
                </a:solidFill>
              </a:rPr>
              <a:t> a kollégákat.</a:t>
            </a:r>
          </a:p>
          <a:p>
            <a:pPr marL="0" indent="0">
              <a:buNone/>
            </a:pPr>
            <a:r>
              <a:rPr lang="hu-HU" sz="2200" i="1" dirty="0">
                <a:solidFill>
                  <a:schemeClr val="accent1">
                    <a:lumMod val="75000"/>
                  </a:schemeClr>
                </a:solidFill>
              </a:rPr>
              <a:t>De arra is, hogy feltöltse önbizalommal, erősítse vele a kapcsolatot, motiválja és fejlessze.)</a:t>
            </a:r>
          </a:p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6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610B83-2DE3-4BB8-A0F6-A5D2F919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  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Az értékelő beszélgetés előtt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DE1B06-9DBE-49BE-854B-4F59FFE4C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Dokumentálás                                                                         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Adatok, tények, információk gyűjtése a kollégák munkavégzésével kapcsolatban.</a:t>
            </a:r>
          </a:p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Rendszeres visszajelzés                                                       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Egy értékelő beszélgetés úgy jó, ha nincs benne valójában meglepetés.                                                      </a:t>
            </a:r>
            <a:r>
              <a:rPr lang="hu-HU" sz="2000" i="1" dirty="0">
                <a:solidFill>
                  <a:schemeClr val="accent1">
                    <a:lumMod val="75000"/>
                  </a:schemeClr>
                </a:solidFill>
              </a:rPr>
              <a:t>(Mert tanév közben többször, az egyes feladatokhoz kapcsolódóan                                               rendszeresen reflektálnak az értékeltek teljesítményére.)</a:t>
            </a:r>
          </a:p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Kapcsolódás a megállapodáshoz                                                                                      </a:t>
            </a:r>
            <a:r>
              <a:rPr lang="hu-HU" sz="2000" i="1" dirty="0">
                <a:solidFill>
                  <a:schemeClr val="accent1">
                    <a:lumMod val="75000"/>
                  </a:schemeClr>
                </a:solidFill>
              </a:rPr>
              <a:t>(Személyre szabott éves teljesítménycélok kitűzése.)</a:t>
            </a:r>
          </a:p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Előkészület a tartalomra                                             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Körvonalazni kell (akár írásban is), melyek azok a témák,                                                                 amelyekről mindenképpen beszélni kell.</a:t>
            </a:r>
          </a:p>
          <a:p>
            <a:r>
              <a:rPr lang="hu-HU" sz="2400" u="sng" dirty="0">
                <a:solidFill>
                  <a:schemeClr val="accent1">
                    <a:lumMod val="75000"/>
                  </a:schemeClr>
                </a:solidFill>
              </a:rPr>
              <a:t>Atmoszférateremtés                                                                                                                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 nyugodt légkör megteremtése, melyben érezhető, hogy van idő megbeszélni a dolgokat.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900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2569</Words>
  <Application>Microsoft Office PowerPoint</Application>
  <PresentationFormat>Szélesvásznú</PresentationFormat>
  <Paragraphs>144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Times New Roman</vt:lpstr>
      <vt:lpstr>Trebuchet MS</vt:lpstr>
      <vt:lpstr>Wingdings</vt:lpstr>
      <vt:lpstr>Office-téma</vt:lpstr>
      <vt:lpstr>             A hatékony            teljesítményértékelés               metódusa                                Készítette: Dr. Hotya Jánosné                                                                                                           minőségbiztosítási,                                                                                        pedagógusminősítési és tanfelügyeleti szakértő</vt:lpstr>
      <vt:lpstr> Miért szükségszerű a teljesítményértékelés?</vt:lpstr>
      <vt:lpstr>   A helyi szabályozás célszerűsége</vt:lpstr>
      <vt:lpstr>     A teljesítményértékelés menete I.</vt:lpstr>
      <vt:lpstr>  A teljesítményértékelés menete II.</vt:lpstr>
      <vt:lpstr> A teljesítményértékelés menete III.</vt:lpstr>
      <vt:lpstr>      Az önértékelés relevanciája</vt:lpstr>
      <vt:lpstr>  Coaching jellegű értékelő beszélgetés</vt:lpstr>
      <vt:lpstr>    Az értékelő beszélgetés előtt</vt:lpstr>
      <vt:lpstr>                                Az   egyedi intézményi értékelési szempont                     szerepe az értékelendő személyek teljesítményértékelésében</vt:lpstr>
      <vt:lpstr>                          Evidenciák</vt:lpstr>
      <vt:lpstr>        A teljesítmény értékelése</vt:lpstr>
      <vt:lpstr>  A teljesítményértékelő beszélgetés I.</vt:lpstr>
      <vt:lpstr>  A teljesítményértékelő beszélgetés II.</vt:lpstr>
      <vt:lpstr>             Fejlesztendő területek</vt:lpstr>
      <vt:lpstr>           Az illetményeltérítés lehetőségei                                  a teljesítményértékelési időszak lezárása után          </vt:lpstr>
      <vt:lpstr>  A teljesítményszint meghatározása</vt:lpstr>
      <vt:lpstr>A teljesítmény értékelési rendszerre (TÉR), mint teljesítmény elismerési rendszerre (TER) is                                                                                               tekintsen az igazgató</vt:lpstr>
      <vt:lpstr>A teljesítmény értékelési rendszerre (TÉR), mint teljesítmény elismerési rendszerre (TER) is                                                                                               tekintsen az igazgató</vt:lpstr>
      <vt:lpstr>                      HIVATKOZÁSOK</vt:lpstr>
      <vt:lpstr>Köszönöm a figyelmet, az együtt gondolkodást!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Hotya Jánosné</dc:creator>
  <cp:lastModifiedBy>Dr. Hotya Jánosné</cp:lastModifiedBy>
  <cp:revision>105</cp:revision>
  <dcterms:created xsi:type="dcterms:W3CDTF">2025-04-17T13:52:58Z</dcterms:created>
  <dcterms:modified xsi:type="dcterms:W3CDTF">2025-05-04T17:49:37Z</dcterms:modified>
</cp:coreProperties>
</file>